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4"/>
  </p:notesMasterIdLst>
  <p:sldIdLst>
    <p:sldId id="344" r:id="rId2"/>
    <p:sldId id="377" r:id="rId3"/>
    <p:sldId id="374" r:id="rId4"/>
    <p:sldId id="379" r:id="rId5"/>
    <p:sldId id="376" r:id="rId6"/>
    <p:sldId id="378" r:id="rId7"/>
    <p:sldId id="370" r:id="rId8"/>
    <p:sldId id="373" r:id="rId9"/>
    <p:sldId id="345" r:id="rId10"/>
    <p:sldId id="280" r:id="rId11"/>
    <p:sldId id="368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>
      <p:cViewPr varScale="1">
        <p:scale>
          <a:sx n="69" d="100"/>
          <a:sy n="69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9702C-1B80-4BAE-8FB3-13B8C354DE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664BFC-8B37-4CB5-BCF6-668D713BC009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70C0"/>
              </a:solidFill>
            </a:rPr>
            <a:t>посчитай  круги </a:t>
          </a:r>
          <a:endParaRPr lang="ru-RU" b="1" dirty="0">
            <a:solidFill>
              <a:srgbClr val="0070C0"/>
            </a:solidFill>
          </a:endParaRPr>
        </a:p>
      </dgm:t>
    </dgm:pt>
    <dgm:pt modelId="{C9C72EC0-E899-4908-B5A1-24035079F000}" type="parTrans" cxnId="{2BC4A429-588B-496F-BD07-1AF5FB43F41A}">
      <dgm:prSet/>
      <dgm:spPr/>
      <dgm:t>
        <a:bodyPr/>
        <a:lstStyle/>
        <a:p>
          <a:endParaRPr lang="ru-RU"/>
        </a:p>
      </dgm:t>
    </dgm:pt>
    <dgm:pt modelId="{BA668595-38E5-4FF3-A9A1-04211B9B58C1}" type="sibTrans" cxnId="{2BC4A429-588B-496F-BD07-1AF5FB43F41A}">
      <dgm:prSet/>
      <dgm:spPr/>
      <dgm:t>
        <a:bodyPr/>
        <a:lstStyle/>
        <a:p>
          <a:endParaRPr lang="ru-RU"/>
        </a:p>
      </dgm:t>
    </dgm:pt>
    <dgm:pt modelId="{E5DD7703-B1C4-46B2-AC8A-DB53A3FC8001}" type="pres">
      <dgm:prSet presAssocID="{F849702C-1B80-4BAE-8FB3-13B8C354DE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21C03-EC03-493E-99DF-F3F3EFA1CD4B}" type="pres">
      <dgm:prSet presAssocID="{13664BFC-8B37-4CB5-BCF6-668D713BC00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59160-4485-45C4-8329-C88765289647}" type="presOf" srcId="{F849702C-1B80-4BAE-8FB3-13B8C354DE8E}" destId="{E5DD7703-B1C4-46B2-AC8A-DB53A3FC8001}" srcOrd="0" destOrd="0" presId="urn:microsoft.com/office/officeart/2005/8/layout/process1"/>
    <dgm:cxn modelId="{A49C5507-C484-4035-A8EF-47921A299FF0}" type="presOf" srcId="{13664BFC-8B37-4CB5-BCF6-668D713BC009}" destId="{86721C03-EC03-493E-99DF-F3F3EFA1CD4B}" srcOrd="0" destOrd="0" presId="urn:microsoft.com/office/officeart/2005/8/layout/process1"/>
    <dgm:cxn modelId="{2BC4A429-588B-496F-BD07-1AF5FB43F41A}" srcId="{F849702C-1B80-4BAE-8FB3-13B8C354DE8E}" destId="{13664BFC-8B37-4CB5-BCF6-668D713BC009}" srcOrd="0" destOrd="0" parTransId="{C9C72EC0-E899-4908-B5A1-24035079F000}" sibTransId="{BA668595-38E5-4FF3-A9A1-04211B9B58C1}"/>
    <dgm:cxn modelId="{291DA705-0D49-45C4-B4DF-E9135E88C4B6}" type="presParOf" srcId="{E5DD7703-B1C4-46B2-AC8A-DB53A3FC8001}" destId="{86721C03-EC03-493E-99DF-F3F3EFA1CD4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63D42-7AFE-45A1-B536-B86288418F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5C443C-62A0-43A3-8767-22CE2C8EE94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perspectiveRelaxedModerately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Сколько котят на картинке?</a:t>
          </a:r>
          <a:endParaRPr lang="ru-RU" dirty="0">
            <a:solidFill>
              <a:schemeClr val="tx1"/>
            </a:solidFill>
          </a:endParaRPr>
        </a:p>
      </dgm:t>
    </dgm:pt>
    <dgm:pt modelId="{D562486A-8ACA-4928-87E0-567CDA6E91C2}" type="parTrans" cxnId="{839595ED-9D10-47DE-9568-C936EAD0C5AE}">
      <dgm:prSet/>
      <dgm:spPr/>
      <dgm:t>
        <a:bodyPr/>
        <a:lstStyle/>
        <a:p>
          <a:endParaRPr lang="ru-RU"/>
        </a:p>
      </dgm:t>
    </dgm:pt>
    <dgm:pt modelId="{446E0995-291F-4079-A806-6529CB2725C4}" type="sibTrans" cxnId="{839595ED-9D10-47DE-9568-C936EAD0C5AE}">
      <dgm:prSet/>
      <dgm:spPr/>
      <dgm:t>
        <a:bodyPr/>
        <a:lstStyle/>
        <a:p>
          <a:endParaRPr lang="ru-RU"/>
        </a:p>
      </dgm:t>
    </dgm:pt>
    <dgm:pt modelId="{DCF6F43C-9D9B-447A-BBF8-A5DAE25DB916}" type="pres">
      <dgm:prSet presAssocID="{84763D42-7AFE-45A1-B536-B86288418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AD7C3-96C7-484E-9A3D-A1AFE41C4AE8}" type="pres">
      <dgm:prSet presAssocID="{E85C443C-62A0-43A3-8767-22CE2C8EE9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9595ED-9D10-47DE-9568-C936EAD0C5AE}" srcId="{84763D42-7AFE-45A1-B536-B86288418F18}" destId="{E85C443C-62A0-43A3-8767-22CE2C8EE944}" srcOrd="0" destOrd="0" parTransId="{D562486A-8ACA-4928-87E0-567CDA6E91C2}" sibTransId="{446E0995-291F-4079-A806-6529CB2725C4}"/>
    <dgm:cxn modelId="{BCB05F5C-BB1D-4139-84BD-BEEA66A6DFB5}" type="presOf" srcId="{84763D42-7AFE-45A1-B536-B86288418F18}" destId="{DCF6F43C-9D9B-447A-BBF8-A5DAE25DB916}" srcOrd="0" destOrd="0" presId="urn:microsoft.com/office/officeart/2005/8/layout/vList2"/>
    <dgm:cxn modelId="{CCED52D3-0469-40FE-87D0-0406F33A0A59}" type="presOf" srcId="{E85C443C-62A0-43A3-8767-22CE2C8EE944}" destId="{668AD7C3-96C7-484E-9A3D-A1AFE41C4AE8}" srcOrd="0" destOrd="0" presId="urn:microsoft.com/office/officeart/2005/8/layout/vList2"/>
    <dgm:cxn modelId="{238A959B-F275-43D7-9440-123F25E418B3}" type="presParOf" srcId="{DCF6F43C-9D9B-447A-BBF8-A5DAE25DB916}" destId="{668AD7C3-96C7-484E-9A3D-A1AFE41C4A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21C03-EC03-493E-99DF-F3F3EFA1CD4B}">
      <dsp:nvSpPr>
        <dsp:cNvPr id="0" name=""/>
        <dsp:cNvSpPr/>
      </dsp:nvSpPr>
      <dsp:spPr>
        <a:xfrm>
          <a:off x="3902" y="0"/>
          <a:ext cx="7985082" cy="158417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70C0"/>
              </a:solidFill>
            </a:rPr>
            <a:t>посчитай  круги </a:t>
          </a:r>
          <a:endParaRPr lang="ru-RU" sz="6500" b="1" kern="1200" dirty="0">
            <a:solidFill>
              <a:srgbClr val="0070C0"/>
            </a:solidFill>
          </a:endParaRPr>
        </a:p>
      </dsp:txBody>
      <dsp:txXfrm>
        <a:off x="50301" y="46399"/>
        <a:ext cx="7892284" cy="1491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AD7C3-96C7-484E-9A3D-A1AFE41C4AE8}">
      <dsp:nvSpPr>
        <dsp:cNvPr id="0" name=""/>
        <dsp:cNvSpPr/>
      </dsp:nvSpPr>
      <dsp:spPr>
        <a:xfrm>
          <a:off x="0" y="3302"/>
          <a:ext cx="6794360" cy="887445"/>
        </a:xfrm>
        <a:prstGeom prst="roundRect">
          <a:avLst/>
        </a:prstGeom>
        <a:gradFill rotWithShape="1">
          <a:gsLst>
            <a:gs pos="0">
              <a:schemeClr val="accent3">
                <a:tint val="97000"/>
                <a:satMod val="100000"/>
                <a:lumMod val="102000"/>
              </a:schemeClr>
            </a:gs>
            <a:gs pos="50000">
              <a:schemeClr val="accent3">
                <a:shade val="100000"/>
                <a:satMod val="103000"/>
                <a:lumMod val="100000"/>
              </a:schemeClr>
            </a:gs>
            <a:gs pos="100000">
              <a:schemeClr val="accent3"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perspectiveRelaxedModerately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Сколько котят на картинке?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43321" y="46623"/>
        <a:ext cx="6707718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3282-B960-4D0E-8AD5-F34C77D34525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E3C5F-7267-4747-A841-C97B78D7B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9435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9148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3507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36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1804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8393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953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604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9626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7095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DB954C-A9D5-45C5-B9B3-EAC8D5EC192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0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357298"/>
            <a:ext cx="8358246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Веселый счет.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«1, 2, 3, 4, 5 –учимся считать»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780928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среднего и старшего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дошкольного возраста</a:t>
            </a: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0" y="-41564"/>
            <a:ext cx="9115430" cy="1796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err="1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Интерактивн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ая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игра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Все публикации пользователя bagira0110 &quot; Твой календар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3429000"/>
            <a:ext cx="44644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827584" y="34618"/>
          <a:ext cx="6794360" cy="89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/>
          <p:cNvSpPr/>
          <p:nvPr/>
        </p:nvSpPr>
        <p:spPr>
          <a:xfrm>
            <a:off x="7092280" y="1052736"/>
            <a:ext cx="180020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01377" y="2708920"/>
            <a:ext cx="180020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4286256"/>
            <a:ext cx="180020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1506" name="Picture 2" descr="Весёлые истории из жизни зверушек ;) &quot; SkorpiN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428736"/>
            <a:ext cx="6657975" cy="50101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9580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17"/>
            <a:ext cx="8229600" cy="1428728"/>
          </a:xfrm>
        </p:spPr>
        <p:txBody>
          <a:bodyPr>
            <a:norm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молодцы, все задания выполнил!</a:t>
            </a:r>
            <a:endParaRPr lang="ru-RU" sz="2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МБДОУ &quot;Детский сад с. Генеральское&quot; - Для воспитателей детских садов - Мааам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6972349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2780176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214290"/>
            <a:ext cx="692948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закончена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000636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просто умницы!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Виды дошкольных образовательных учреждений - Портал профессионального образования Чеченской республ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5699770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37827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Цель игры: </a:t>
            </a:r>
            <a:r>
              <a:rPr lang="ru-RU" sz="2400" dirty="0" smtClean="0"/>
              <a:t>Развитие элементарных математических представлений </a:t>
            </a:r>
          </a:p>
          <a:p>
            <a:r>
              <a:rPr lang="ru-RU" sz="2400" dirty="0" smtClean="0"/>
              <a:t>у детей среднего и старшего возраста.</a:t>
            </a:r>
          </a:p>
          <a:p>
            <a:r>
              <a:rPr lang="ru-RU" sz="2400" b="1" dirty="0" smtClean="0"/>
              <a:t>Задачи игры:</a:t>
            </a:r>
          </a:p>
          <a:p>
            <a:r>
              <a:rPr lang="ru-RU" sz="2400" b="1" dirty="0" smtClean="0"/>
              <a:t>Образовательные: </a:t>
            </a:r>
            <a:r>
              <a:rPr lang="ru-RU" sz="2400" dirty="0" smtClean="0"/>
              <a:t>Учить самостоятельно находить предмет по </a:t>
            </a:r>
          </a:p>
          <a:p>
            <a:r>
              <a:rPr lang="ru-RU" sz="2400" dirty="0" smtClean="0"/>
              <a:t>отношению идентичности. </a:t>
            </a:r>
          </a:p>
          <a:p>
            <a:r>
              <a:rPr lang="ru-RU" sz="2400" dirty="0" smtClean="0"/>
              <a:t>Обучать в умении самостоятельно различать группы по количеству </a:t>
            </a:r>
          </a:p>
          <a:p>
            <a:r>
              <a:rPr lang="ru-RU" sz="2400" dirty="0" smtClean="0"/>
              <a:t>составляющих их предметов на основе зрительного восприятия и </a:t>
            </a:r>
          </a:p>
          <a:p>
            <a:r>
              <a:rPr lang="ru-RU" sz="2400" dirty="0" smtClean="0"/>
              <a:t>считывания. Соотнесение числа (количества) с цифрой. </a:t>
            </a:r>
          </a:p>
          <a:p>
            <a:r>
              <a:rPr lang="ru-RU" sz="2400" dirty="0" smtClean="0"/>
              <a:t>Упражнять в назывании цвета, формы, </a:t>
            </a:r>
          </a:p>
          <a:p>
            <a:r>
              <a:rPr lang="ru-RU" sz="2400" dirty="0" smtClean="0"/>
              <a:t>размера предметов, цифр.</a:t>
            </a:r>
          </a:p>
          <a:p>
            <a:r>
              <a:rPr lang="ru-RU" sz="2400" b="1" dirty="0" smtClean="0"/>
              <a:t>Развивающие: </a:t>
            </a:r>
            <a:r>
              <a:rPr lang="ru-RU" sz="2400" dirty="0" smtClean="0"/>
              <a:t>Развивать внимательность, </a:t>
            </a:r>
          </a:p>
          <a:p>
            <a:r>
              <a:rPr lang="ru-RU" sz="2400" dirty="0" smtClean="0"/>
              <a:t>активность и</a:t>
            </a:r>
            <a:r>
              <a:rPr lang="ru-RU" sz="2400" dirty="0"/>
              <a:t> </a:t>
            </a:r>
            <a:r>
              <a:rPr lang="ru-RU" sz="2400" dirty="0" smtClean="0"/>
              <a:t>самостоятельность познания. </a:t>
            </a:r>
          </a:p>
          <a:p>
            <a:r>
              <a:rPr lang="ru-RU" sz="2400" b="1" dirty="0"/>
              <a:t>Воспитательные</a:t>
            </a:r>
            <a:r>
              <a:rPr lang="ru-RU" sz="2400" b="1" dirty="0" smtClean="0"/>
              <a:t>: </a:t>
            </a:r>
            <a:r>
              <a:rPr lang="ru-RU" sz="2400" dirty="0" smtClean="0"/>
              <a:t>Поддерживать </a:t>
            </a:r>
            <a:r>
              <a:rPr lang="ru-RU" sz="2400" dirty="0"/>
              <a:t>интерес к </a:t>
            </a:r>
            <a:endParaRPr lang="ru-RU" sz="2400" dirty="0" smtClean="0"/>
          </a:p>
          <a:p>
            <a:r>
              <a:rPr lang="ru-RU" sz="2400" dirty="0" smtClean="0"/>
              <a:t>математической </a:t>
            </a:r>
            <a:r>
              <a:rPr lang="ru-RU" sz="2400" dirty="0"/>
              <a:t>деятельности. Воспитывать </a:t>
            </a:r>
            <a:endParaRPr lang="ru-RU" sz="2400" dirty="0" smtClean="0"/>
          </a:p>
          <a:p>
            <a:r>
              <a:rPr lang="ru-RU" sz="2400" dirty="0" smtClean="0"/>
              <a:t>навыки сотрудничества.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04" y="3789040"/>
            <a:ext cx="2638095" cy="29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786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348144696"/>
              </p:ext>
            </p:extLst>
          </p:nvPr>
        </p:nvGraphicFramePr>
        <p:xfrm>
          <a:off x="467544" y="188640"/>
          <a:ext cx="79928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5-конечная звезда 6"/>
          <p:cNvSpPr/>
          <p:nvPr/>
        </p:nvSpPr>
        <p:spPr>
          <a:xfrm>
            <a:off x="755576" y="2348880"/>
            <a:ext cx="1080120" cy="10081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672004" y="3000372"/>
            <a:ext cx="1480752" cy="1652194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708416" y="2796101"/>
            <a:ext cx="720080" cy="72008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2786049" y="3500438"/>
            <a:ext cx="1282397" cy="1368722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166" y="5746917"/>
            <a:ext cx="1368152" cy="903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5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51224" y="5746917"/>
            <a:ext cx="1420780" cy="903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 3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134466" y="5746917"/>
            <a:ext cx="1380646" cy="90343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2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1187624" y="438044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435425" y="2224597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215200" y="431366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ест 19"/>
          <p:cNvSpPr/>
          <p:nvPr/>
        </p:nvSpPr>
        <p:spPr>
          <a:xfrm>
            <a:off x="2237960" y="2136283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есяц 21"/>
          <p:cNvSpPr/>
          <p:nvPr/>
        </p:nvSpPr>
        <p:spPr>
          <a:xfrm>
            <a:off x="6434843" y="2224597"/>
            <a:ext cx="642942" cy="1143008"/>
          </a:xfrm>
          <a:prstGeom prst="moon">
            <a:avLst>
              <a:gd name="adj" fmla="val 70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38849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0" r="100000">
                        <a14:foregroundMark x1="3167" y1="50750" x2="4833" y2="95000"/>
                        <a14:foregroundMark x1="8833" y1="80000" x2="89000" y2="87250"/>
                        <a14:foregroundMark x1="50333" y1="74000" x2="91167" y2="73750"/>
                        <a14:foregroundMark x1="51833" y1="66000" x2="64833" y2="67750"/>
                        <a14:foregroundMark x1="96000" y1="71750" x2="99833" y2="98500"/>
                        <a14:foregroundMark x1="92667" y1="81250" x2="85000" y2="99750"/>
                        <a14:foregroundMark x1="73333" y1="84000" x2="59833" y2="99500"/>
                        <a14:foregroundMark x1="59000" y1="84750" x2="30833" y2="93750"/>
                        <a14:foregroundMark x1="41500" y1="85750" x2="0" y2="95000"/>
                        <a14:foregroundMark x1="7500" y1="90250" x2="0" y2="86000"/>
                        <a14:foregroundMark x1="12333" y1="66000" x2="7333" y2="51250"/>
                        <a14:foregroundMark x1="67500" y1="91000" x2="57333" y2="82750"/>
                        <a14:backgroundMark x1="53167" y1="1250" x2="53500" y2="58000"/>
                        <a14:backgroundMark x1="53667" y1="57750" x2="99833" y2="56750"/>
                        <a14:backgroundMark x1="53167" y1="1500" x2="98833" y2="250"/>
                        <a14:backgroundMark x1="76833" y1="57250" x2="76833" y2="5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2" y="939592"/>
            <a:ext cx="6183078" cy="5025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0526" y="853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Сколько панд на картине?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500214" y="1407405"/>
            <a:ext cx="1955060" cy="1420704"/>
            <a:chOff x="6440243" y="3175122"/>
            <a:chExt cx="1103472" cy="73768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0243" y="3175122"/>
              <a:ext cx="1103472" cy="7376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84221" y="3376163"/>
              <a:ext cx="215515" cy="335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chemeClr val="bg1"/>
                  </a:solidFill>
                </a:rPr>
                <a:t>7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Облако 13"/>
          <p:cNvSpPr/>
          <p:nvPr/>
        </p:nvSpPr>
        <p:spPr>
          <a:xfrm>
            <a:off x="6607867" y="2996952"/>
            <a:ext cx="1835372" cy="1368152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595833" y="4533947"/>
            <a:ext cx="1859441" cy="1383912"/>
            <a:chOff x="6595833" y="4533947"/>
            <a:chExt cx="1859441" cy="13839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5833" y="4533947"/>
              <a:ext cx="1859441" cy="138391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47284" y="4796285"/>
              <a:ext cx="5806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10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51439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00034" y="0"/>
            <a:ext cx="8136904" cy="151216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посчитай утят</a:t>
            </a:r>
            <a:endParaRPr lang="ru-RU" sz="6000" b="1" cap="all" dirty="0">
              <a:ln/>
              <a:solidFill>
                <a:schemeClr val="accent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16921" y="1844824"/>
            <a:ext cx="1728192" cy="1620180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565684" y="4005064"/>
            <a:ext cx="1944216" cy="1728192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4" name="Picture 2" descr="Художник-иллюстратор Jim Talbot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5715000" cy="460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49208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3"/>
            <a:ext cx="9144000" cy="6947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47315" l="3056" r="55000"/>
                    </a14:imgEffect>
                  </a14:imgLayer>
                </a14:imgProps>
              </a:ext>
            </a:extLst>
          </a:blip>
          <a:srcRect t="2898" r="47826" b="53623"/>
          <a:stretch/>
        </p:blipFill>
        <p:spPr>
          <a:xfrm>
            <a:off x="2072400" y="4877240"/>
            <a:ext cx="1699389" cy="2124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41" b="79167" l="40417" r="90000"/>
                    </a14:imgEffect>
                  </a14:imgLayer>
                </a14:imgProps>
              </a:ext>
            </a:extLst>
          </a:blip>
          <a:srcRect l="46428" t="38096" r="10715" b="23809"/>
          <a:stretch/>
        </p:blipFill>
        <p:spPr>
          <a:xfrm>
            <a:off x="5784706" y="5378437"/>
            <a:ext cx="1250342" cy="1667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01" b="95978" l="4941" r="44473"/>
                    </a14:imgEffect>
                  </a14:imgLayer>
                </a14:imgProps>
              </a:ext>
            </a:extLst>
          </a:blip>
          <a:srcRect t="59779" r="50585"/>
          <a:stretch/>
        </p:blipFill>
        <p:spPr>
          <a:xfrm>
            <a:off x="-183875" y="5589240"/>
            <a:ext cx="1265033" cy="15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2677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1.66667E-6 -0.08264 C 1.66667E-6 -0.11968 0.21753 -0.16505 0.39479 -0.16505 L 0.78958 -0.1650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4.44444E-6 -0.10949 C -4.44444E-6 -0.15856 0.04966 -0.21898 0.09028 -0.21898 L 0.18056 -0.2189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96296E-6 L -0.01944 -0.15648 C -0.02743 -0.22662 -0.17569 -0.28426 -0.28715 -0.26065 L -0.53611 -0.2088 " pathEditMode="relative" rAng="1566000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929090" cy="17145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здесь звездочек?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7929586" y="5000636"/>
            <a:ext cx="785818" cy="78581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000628" y="1214422"/>
            <a:ext cx="857256" cy="92869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 rot="19919329">
            <a:off x="6693875" y="2172329"/>
            <a:ext cx="1000132" cy="1071570"/>
          </a:xfrm>
          <a:prstGeom prst="lightningBol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571736" y="4071942"/>
            <a:ext cx="1000132" cy="107157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3071802" y="2214554"/>
            <a:ext cx="1000132" cy="10001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7000892" y="785794"/>
            <a:ext cx="1143008" cy="107157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7858148" y="3143248"/>
            <a:ext cx="1000132" cy="1143008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>
            <a:off x="5143504" y="4214818"/>
            <a:ext cx="857256" cy="1000132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28596" y="4071942"/>
            <a:ext cx="571504" cy="571504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28728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72264" y="5500702"/>
            <a:ext cx="714380" cy="101566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5572140"/>
            <a:ext cx="714380" cy="92333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5572140"/>
            <a:ext cx="642942" cy="92333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571472" y="55721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57158" y="2357430"/>
            <a:ext cx="914400" cy="914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1357290" y="3714752"/>
            <a:ext cx="928694" cy="92869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6357950" y="41433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5857884" y="35716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4572000" y="2714620"/>
            <a:ext cx="914400" cy="914400"/>
          </a:xfrm>
          <a:prstGeom prst="star5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643338" cy="1143000"/>
          </a:xfrm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Какая это фигура?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57752" y="1000108"/>
            <a:ext cx="3071834" cy="328614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1472" y="2285992"/>
            <a:ext cx="1928826" cy="92869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Овал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357950" y="5357826"/>
            <a:ext cx="2286016" cy="92869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Треугольник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143240" y="5286388"/>
            <a:ext cx="2571768" cy="928694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Круг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472" y="3857628"/>
            <a:ext cx="2071702" cy="92869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Прямоугольник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42910" y="5214950"/>
            <a:ext cx="1928826" cy="92869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Квадрат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19149E-6 C 0.00538 -0.04163 0.01094 -0.08326 0.01858 -0.10245 C 0.02621 -0.12165 0.02084 -0.10916 0.04618 -0.11471 C 0.07154 -0.12026 0.14758 -0.12442 0.17084 -0.13529 C 0.1941 -0.14616 0.18351 -0.17276 0.18612 -0.18039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357166"/>
            <a:ext cx="7000924" cy="954107"/>
          </a:xfrm>
          <a:prstGeom prst="rect">
            <a:avLst/>
          </a:prstGeom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Сколько снегирей изображено на картинке?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4214818"/>
            <a:ext cx="1357322" cy="1428760"/>
          </a:xfrm>
          <a:prstGeom prst="ellipse">
            <a:avLst/>
          </a:prstGeom>
          <a:solidFill>
            <a:srgbClr val="00B05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050" y="5143512"/>
            <a:ext cx="1276360" cy="1366846"/>
          </a:xfrm>
          <a:prstGeom prst="ellipse">
            <a:avLst/>
          </a:prstGeom>
          <a:solidFill>
            <a:srgbClr val="00B05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3504" y="5286388"/>
            <a:ext cx="1338274" cy="1376370"/>
          </a:xfrm>
          <a:prstGeom prst="ellipse">
            <a:avLst/>
          </a:prstGeom>
          <a:solidFill>
            <a:srgbClr val="00B05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15206" y="4357694"/>
            <a:ext cx="1428760" cy="1357322"/>
          </a:xfrm>
          <a:prstGeom prst="ellipse">
            <a:avLst/>
          </a:prstGeom>
          <a:solidFill>
            <a:srgbClr val="00B05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7</a:t>
            </a:r>
            <a:endParaRPr lang="ru-RU" sz="7200" dirty="0"/>
          </a:p>
        </p:txBody>
      </p:sp>
      <p:pic>
        <p:nvPicPr>
          <p:cNvPr id="26628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1642467" cy="1525883"/>
          </a:xfrm>
          <a:prstGeom prst="rect">
            <a:avLst/>
          </a:prstGeom>
          <a:noFill/>
        </p:spPr>
      </p:pic>
      <p:pic>
        <p:nvPicPr>
          <p:cNvPr id="13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1642467" cy="1525883"/>
          </a:xfrm>
          <a:prstGeom prst="rect">
            <a:avLst/>
          </a:prstGeom>
          <a:noFill/>
        </p:spPr>
      </p:pic>
      <p:pic>
        <p:nvPicPr>
          <p:cNvPr id="14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1642467" cy="1525883"/>
          </a:xfrm>
          <a:prstGeom prst="rect">
            <a:avLst/>
          </a:prstGeom>
          <a:noFill/>
        </p:spPr>
      </p:pic>
      <p:pic>
        <p:nvPicPr>
          <p:cNvPr id="15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714488"/>
            <a:ext cx="1642467" cy="1525883"/>
          </a:xfrm>
          <a:prstGeom prst="rect">
            <a:avLst/>
          </a:prstGeom>
          <a:noFill/>
        </p:spPr>
      </p:pic>
      <p:pic>
        <p:nvPicPr>
          <p:cNvPr id="18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143248"/>
            <a:ext cx="1642467" cy="152588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1253</TotalTime>
  <Words>182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Corbel</vt:lpstr>
      <vt:lpstr>Gill Sans MT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здесь звездочек?</vt:lpstr>
      <vt:lpstr>Какая это фигура?</vt:lpstr>
      <vt:lpstr>Презентация PowerPoint</vt:lpstr>
      <vt:lpstr>Презентация PowerPoint</vt:lpstr>
      <vt:lpstr> молодцы, все задания выполнил!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КК КПК</dc:title>
  <dc:creator>admin</dc:creator>
  <cp:lastModifiedBy>пк</cp:lastModifiedBy>
  <cp:revision>164</cp:revision>
  <dcterms:created xsi:type="dcterms:W3CDTF">2014-05-12T08:44:56Z</dcterms:created>
  <dcterms:modified xsi:type="dcterms:W3CDTF">2021-04-02T13:18:24Z</dcterms:modified>
</cp:coreProperties>
</file>