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3"/>
  </p:notesMasterIdLst>
  <p:sldIdLst>
    <p:sldId id="256" r:id="rId2"/>
    <p:sldId id="260" r:id="rId3"/>
    <p:sldId id="261" r:id="rId4"/>
    <p:sldId id="262" r:id="rId5"/>
    <p:sldId id="257" r:id="rId6"/>
    <p:sldId id="269" r:id="rId7"/>
    <p:sldId id="276" r:id="rId8"/>
    <p:sldId id="278" r:id="rId9"/>
    <p:sldId id="264" r:id="rId10"/>
    <p:sldId id="271" r:id="rId11"/>
    <p:sldId id="279" r:id="rId12"/>
    <p:sldId id="282" r:id="rId13"/>
    <p:sldId id="265" r:id="rId14"/>
    <p:sldId id="272" r:id="rId15"/>
    <p:sldId id="263" r:id="rId16"/>
    <p:sldId id="281" r:id="rId17"/>
    <p:sldId id="284" r:id="rId18"/>
    <p:sldId id="277" r:id="rId19"/>
    <p:sldId id="267" r:id="rId20"/>
    <p:sldId id="268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D53F"/>
    <a:srgbClr val="FF33CC"/>
    <a:srgbClr val="32C32B"/>
    <a:srgbClr val="006600"/>
    <a:srgbClr val="99FF66"/>
    <a:srgbClr val="00FF00"/>
    <a:srgbClr val="CC00CC"/>
    <a:srgbClr val="FF3333"/>
    <a:srgbClr val="8AAA1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14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843C-420A-A33E-22B33B4EBD0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843C-420A-A33E-22B33B4EBD0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5-843C-420A-A33E-22B33B4EBD08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7-843C-420A-A33E-22B33B4EBD0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9-843C-420A-A33E-22B33B4EBD08}"/>
              </c:ext>
            </c:extLst>
          </c:dPt>
          <c:dLbls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Кристина Б</c:v>
                </c:pt>
                <c:pt idx="1">
                  <c:v>Руслан Н.</c:v>
                </c:pt>
                <c:pt idx="2">
                  <c:v>УльянаС.</c:v>
                </c:pt>
                <c:pt idx="3">
                  <c:v>Варавара В. </c:v>
                </c:pt>
                <c:pt idx="4">
                  <c:v>Проша Ш.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1.9</c:v>
                </c:pt>
                <c:pt idx="1">
                  <c:v>1.3</c:v>
                </c:pt>
                <c:pt idx="2">
                  <c:v>1.9</c:v>
                </c:pt>
                <c:pt idx="3">
                  <c:v>1.6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43C-420A-A33E-22B33B4EBD0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343643072"/>
        <c:axId val="343643488"/>
      </c:barChart>
      <c:catAx>
        <c:axId val="34364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3643488"/>
        <c:crosses val="autoZero"/>
        <c:auto val="1"/>
        <c:lblAlgn val="ctr"/>
        <c:lblOffset val="100"/>
        <c:noMultiLvlLbl val="0"/>
      </c:catAx>
      <c:valAx>
        <c:axId val="343643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364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76AC-4346-A297-C0BD545A0FE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76AC-4346-A297-C0BD545A0FE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5-76AC-4346-A297-C0BD545A0FEA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7-76AC-4346-A297-C0BD545A0FE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9-76AC-4346-A297-C0BD545A0FEA}"/>
              </c:ext>
            </c:extLst>
          </c:dPt>
          <c:dLbls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Кристина Б</c:v>
                </c:pt>
                <c:pt idx="1">
                  <c:v>Руслан Н.</c:v>
                </c:pt>
                <c:pt idx="2">
                  <c:v>УльянаС.</c:v>
                </c:pt>
                <c:pt idx="3">
                  <c:v>Варавара В. </c:v>
                </c:pt>
                <c:pt idx="4">
                  <c:v>Проша Ш.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1.6</c:v>
                </c:pt>
                <c:pt idx="2">
                  <c:v>2</c:v>
                </c:pt>
                <c:pt idx="3">
                  <c:v>1.8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6AC-4346-A297-C0BD545A0FE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343643072"/>
        <c:axId val="343643488"/>
      </c:barChart>
      <c:catAx>
        <c:axId val="34364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3643488"/>
        <c:crosses val="autoZero"/>
        <c:auto val="1"/>
        <c:lblAlgn val="ctr"/>
        <c:lblOffset val="100"/>
        <c:noMultiLvlLbl val="0"/>
      </c:catAx>
      <c:valAx>
        <c:axId val="343643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364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FDD84A-4007-4870-A8A5-CABED23C93F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2A1C08D1-9964-4EEE-9DD7-ED2A3AEF24B6}">
      <dgm:prSet phldrT="[Текст]" custT="1"/>
      <dgm:spPr/>
      <dgm:t>
        <a:bodyPr/>
        <a:lstStyle/>
        <a:p>
          <a:pPr algn="l"/>
          <a:r>
            <a:rPr lang="ru-RU" sz="2400" dirty="0" smtClean="0">
              <a:latin typeface="Arial" pitchFamily="34" charset="0"/>
              <a:cs typeface="Arial" pitchFamily="34" charset="0"/>
            </a:rPr>
            <a:t>Усвоение норм и правил экологически обоснованного взаимодействия с окружающим миром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61610984-C5DD-4DBC-AA00-F3197D492421}" type="parTrans" cxnId="{182EA3A4-DFA6-4110-AB05-9F27E18700A5}">
      <dgm:prSet/>
      <dgm:spPr/>
      <dgm:t>
        <a:bodyPr/>
        <a:lstStyle/>
        <a:p>
          <a:endParaRPr lang="ru-RU"/>
        </a:p>
      </dgm:t>
    </dgm:pt>
    <dgm:pt modelId="{B6465BEC-D871-424B-B0EA-E57D90056B93}" type="sibTrans" cxnId="{182EA3A4-DFA6-4110-AB05-9F27E18700A5}">
      <dgm:prSet/>
      <dgm:spPr/>
      <dgm:t>
        <a:bodyPr/>
        <a:lstStyle/>
        <a:p>
          <a:endParaRPr lang="ru-RU"/>
        </a:p>
      </dgm:t>
    </dgm:pt>
    <dgm:pt modelId="{FE4F9941-A652-4EB7-A3BF-64C80BAEB5AE}">
      <dgm:prSet phldrT="[Текст]" custT="1"/>
      <dgm:spPr/>
      <dgm:t>
        <a:bodyPr/>
        <a:lstStyle/>
        <a:p>
          <a:pPr algn="l"/>
          <a:r>
            <a:rPr lang="ru-RU" sz="2400" dirty="0" smtClean="0">
              <a:latin typeface="Arial" pitchFamily="34" charset="0"/>
              <a:cs typeface="Arial" pitchFamily="34" charset="0"/>
            </a:rPr>
            <a:t>Потребность в общении с представителями животного и растительного мира, сопереживание, проявление доброты, чуткости, милосердия к людям, природе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85A8E3FF-15B5-4A8A-B9AF-78383103553B}" type="parTrans" cxnId="{6B5997ED-18A0-4D9A-B06F-B9AA56FC8DAD}">
      <dgm:prSet/>
      <dgm:spPr/>
      <dgm:t>
        <a:bodyPr/>
        <a:lstStyle/>
        <a:p>
          <a:endParaRPr lang="ru-RU"/>
        </a:p>
      </dgm:t>
    </dgm:pt>
    <dgm:pt modelId="{445B4CF4-8292-4D52-A451-6B5063368019}" type="sibTrans" cxnId="{6B5997ED-18A0-4D9A-B06F-B9AA56FC8DAD}">
      <dgm:prSet/>
      <dgm:spPr/>
      <dgm:t>
        <a:bodyPr/>
        <a:lstStyle/>
        <a:p>
          <a:endParaRPr lang="ru-RU"/>
        </a:p>
      </dgm:t>
    </dgm:pt>
    <dgm:pt modelId="{6E45158D-FEFA-4120-B045-0B4734F79FF7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Бережное отношение ко всему окружающему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FC303789-4BEA-4D6C-994A-44D62CB5386B}" type="parTrans" cxnId="{9CE2AF09-6AC7-48BB-B0B8-BA571545DEC8}">
      <dgm:prSet/>
      <dgm:spPr/>
      <dgm:t>
        <a:bodyPr/>
        <a:lstStyle/>
        <a:p>
          <a:endParaRPr lang="ru-RU"/>
        </a:p>
      </dgm:t>
    </dgm:pt>
    <dgm:pt modelId="{B2F8DF13-52F2-46E5-B096-FDDAB410B004}" type="sibTrans" cxnId="{9CE2AF09-6AC7-48BB-B0B8-BA571545DEC8}">
      <dgm:prSet/>
      <dgm:spPr/>
      <dgm:t>
        <a:bodyPr/>
        <a:lstStyle/>
        <a:p>
          <a:endParaRPr lang="ru-RU"/>
        </a:p>
      </dgm:t>
    </dgm:pt>
    <dgm:pt modelId="{ECFAEF50-2CE3-4ECA-81BD-1BF784725015}">
      <dgm:prSet custT="1"/>
      <dgm:spPr/>
      <dgm:t>
        <a:bodyPr/>
        <a:lstStyle/>
        <a:p>
          <a:pPr algn="l"/>
          <a:r>
            <a:rPr lang="ru-RU" sz="2400" dirty="0" smtClean="0">
              <a:latin typeface="Arial" pitchFamily="34" charset="0"/>
              <a:cs typeface="Arial" pitchFamily="34" charset="0"/>
            </a:rPr>
            <a:t>Наличие потребности в приобретении экологических знаний, ориентация на практическое их применение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67D1A255-69D5-4017-87D9-AB7D2D107219}" type="parTrans" cxnId="{E7F874EC-B2CD-4946-B774-8456ADB41D4B}">
      <dgm:prSet/>
      <dgm:spPr/>
      <dgm:t>
        <a:bodyPr/>
        <a:lstStyle/>
        <a:p>
          <a:endParaRPr lang="ru-RU"/>
        </a:p>
      </dgm:t>
    </dgm:pt>
    <dgm:pt modelId="{A8048A0F-BFAF-4293-BC9A-B8894405AEAC}" type="sibTrans" cxnId="{E7F874EC-B2CD-4946-B774-8456ADB41D4B}">
      <dgm:prSet/>
      <dgm:spPr/>
      <dgm:t>
        <a:bodyPr/>
        <a:lstStyle/>
        <a:p>
          <a:endParaRPr lang="ru-RU"/>
        </a:p>
      </dgm:t>
    </dgm:pt>
    <dgm:pt modelId="{325F73E4-73FA-4066-BD69-19CB13601DE3}">
      <dgm:prSet custT="1"/>
      <dgm:spPr/>
      <dgm:t>
        <a:bodyPr/>
        <a:lstStyle/>
        <a:p>
          <a:pPr algn="l"/>
          <a:r>
            <a:rPr lang="ru-RU" sz="2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Проявление эстетических чувств, потребность самовыражения в творческой деятельности</a:t>
          </a:r>
          <a:endParaRPr lang="ru-RU" sz="2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50A8791-BB09-4939-AFA3-5D675BFBA955}" type="parTrans" cxnId="{0ADA3C0A-693B-4F4F-BD3C-7D40335770F7}">
      <dgm:prSet/>
      <dgm:spPr/>
      <dgm:t>
        <a:bodyPr/>
        <a:lstStyle/>
        <a:p>
          <a:endParaRPr lang="ru-RU"/>
        </a:p>
      </dgm:t>
    </dgm:pt>
    <dgm:pt modelId="{32980057-FFA1-4B9F-8A00-3FF3542D870B}" type="sibTrans" cxnId="{0ADA3C0A-693B-4F4F-BD3C-7D40335770F7}">
      <dgm:prSet/>
      <dgm:spPr/>
      <dgm:t>
        <a:bodyPr/>
        <a:lstStyle/>
        <a:p>
          <a:endParaRPr lang="ru-RU"/>
        </a:p>
      </dgm:t>
    </dgm:pt>
    <dgm:pt modelId="{997ACA8A-DC92-40EE-AB42-688A269BDD6A}">
      <dgm:prSet custT="1"/>
      <dgm:spPr/>
      <dgm:t>
        <a:bodyPr/>
        <a:lstStyle/>
        <a:p>
          <a:pPr algn="l"/>
          <a:r>
            <a: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Проявление инициативы в решении экологических проблем</a:t>
          </a:r>
          <a:endParaRPr lang="ru-RU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26EDDCC-4587-4A6E-B20C-EE3CBB9D46CE}" type="parTrans" cxnId="{2384BAB1-4A34-4F57-8A61-2120825B54DE}">
      <dgm:prSet/>
      <dgm:spPr/>
      <dgm:t>
        <a:bodyPr/>
        <a:lstStyle/>
        <a:p>
          <a:endParaRPr lang="ru-RU"/>
        </a:p>
      </dgm:t>
    </dgm:pt>
    <dgm:pt modelId="{4731688B-62BC-4EA0-B504-53FBA828CDA6}" type="sibTrans" cxnId="{2384BAB1-4A34-4F57-8A61-2120825B54DE}">
      <dgm:prSet/>
      <dgm:spPr/>
      <dgm:t>
        <a:bodyPr/>
        <a:lstStyle/>
        <a:p>
          <a:endParaRPr lang="ru-RU"/>
        </a:p>
      </dgm:t>
    </dgm:pt>
    <dgm:pt modelId="{1D062842-50EB-42A4-894D-C2CE728BD2BD}" type="pres">
      <dgm:prSet presAssocID="{82FDD84A-4007-4870-A8A5-CABED23C93F9}" presName="compositeShape" presStyleCnt="0">
        <dgm:presLayoutVars>
          <dgm:dir/>
          <dgm:resizeHandles/>
        </dgm:presLayoutVars>
      </dgm:prSet>
      <dgm:spPr/>
    </dgm:pt>
    <dgm:pt modelId="{0161593B-C9EB-4EA9-B7B7-FA47F7878E90}" type="pres">
      <dgm:prSet presAssocID="{82FDD84A-4007-4870-A8A5-CABED23C93F9}" presName="pyramid" presStyleLbl="node1" presStyleIdx="0" presStyleCnt="1" custLinFactNeighborX="-5905"/>
      <dgm:spPr/>
    </dgm:pt>
    <dgm:pt modelId="{8EF4BC5A-56BB-4F76-8C9A-460D7C63C856}" type="pres">
      <dgm:prSet presAssocID="{82FDD84A-4007-4870-A8A5-CABED23C93F9}" presName="theList" presStyleCnt="0"/>
      <dgm:spPr/>
    </dgm:pt>
    <dgm:pt modelId="{BCFEDA30-A9E2-46D5-B026-B89B8F5CD5EB}" type="pres">
      <dgm:prSet presAssocID="{2A1C08D1-9964-4EEE-9DD7-ED2A3AEF24B6}" presName="aNode" presStyleLbl="fgAcc1" presStyleIdx="0" presStyleCnt="6" custScaleX="244111" custScaleY="445275" custLinFactY="-205649" custLinFactNeighborX="9865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BB49C-63D0-4BEB-8EAA-60E653BAF78B}" type="pres">
      <dgm:prSet presAssocID="{2A1C08D1-9964-4EEE-9DD7-ED2A3AEF24B6}" presName="aSpace" presStyleCnt="0"/>
      <dgm:spPr/>
    </dgm:pt>
    <dgm:pt modelId="{47860605-755C-4415-9144-34F6B5C75C47}" type="pres">
      <dgm:prSet presAssocID="{ECFAEF50-2CE3-4ECA-81BD-1BF784725015}" presName="aNode" presStyleLbl="fgAcc1" presStyleIdx="1" presStyleCnt="6" custScaleX="244111" custScaleY="467955" custLinFactY="-106771" custLinFactNeighborX="-382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D5E1F-F209-4600-879E-D07E936C9BCE}" type="pres">
      <dgm:prSet presAssocID="{ECFAEF50-2CE3-4ECA-81BD-1BF784725015}" presName="aSpace" presStyleCnt="0"/>
      <dgm:spPr/>
    </dgm:pt>
    <dgm:pt modelId="{0C99AEF7-9A95-499E-A659-18DD56CE2B70}" type="pres">
      <dgm:prSet presAssocID="{FE4F9941-A652-4EB7-A3BF-64C80BAEB5AE}" presName="aNode" presStyleLbl="fgAcc1" presStyleIdx="2" presStyleCnt="6" custScaleX="244111" custScaleY="559703" custLinFactY="-29367" custLinFactNeighborX="-243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2A879-756A-459F-A41A-59C78DC7F6A7}" type="pres">
      <dgm:prSet presAssocID="{FE4F9941-A652-4EB7-A3BF-64C80BAEB5AE}" presName="aSpace" presStyleCnt="0"/>
      <dgm:spPr/>
    </dgm:pt>
    <dgm:pt modelId="{0F7AB174-2F09-4E88-BCC0-553E3C65922D}" type="pres">
      <dgm:prSet presAssocID="{6E45158D-FEFA-4120-B045-0B4734F79FF7}" presName="aNode" presStyleLbl="fgAcc1" presStyleIdx="3" presStyleCnt="6" custScaleX="244111" custScaleY="194542" custLinFactY="31536" custLinFactNeighborX="-24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FF99F-3ADA-41B3-9380-1239A4C7B387}" type="pres">
      <dgm:prSet presAssocID="{6E45158D-FEFA-4120-B045-0B4734F79FF7}" presName="aSpace" presStyleCnt="0"/>
      <dgm:spPr/>
    </dgm:pt>
    <dgm:pt modelId="{B3153D5D-928D-4A5D-ADFC-FA90214A45AF}" type="pres">
      <dgm:prSet presAssocID="{325F73E4-73FA-4066-BD69-19CB13601DE3}" presName="aNode" presStyleLbl="fgAcc1" presStyleIdx="4" presStyleCnt="6" custScaleX="244111" custScaleY="493333" custLinFactY="87737" custLinFactNeighborX="-38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067A4-B508-4623-AC3B-6AEDD8BFDB7A}" type="pres">
      <dgm:prSet presAssocID="{325F73E4-73FA-4066-BD69-19CB13601DE3}" presName="aSpace" presStyleCnt="0"/>
      <dgm:spPr/>
    </dgm:pt>
    <dgm:pt modelId="{2FD890FF-3235-4F76-A5EB-8B1FFAA82C89}" type="pres">
      <dgm:prSet presAssocID="{997ACA8A-DC92-40EE-AB42-688A269BDD6A}" presName="aNode" presStyleLbl="fgAcc1" presStyleIdx="5" presStyleCnt="6" custScaleX="244111" custScaleY="390519" custLinFactY="183637" custLinFactNeighborX="-382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53E21-46E1-4512-B9B9-4A4953D0E366}" type="pres">
      <dgm:prSet presAssocID="{997ACA8A-DC92-40EE-AB42-688A269BDD6A}" presName="aSpace" presStyleCnt="0"/>
      <dgm:spPr/>
    </dgm:pt>
  </dgm:ptLst>
  <dgm:cxnLst>
    <dgm:cxn modelId="{182EA3A4-DFA6-4110-AB05-9F27E18700A5}" srcId="{82FDD84A-4007-4870-A8A5-CABED23C93F9}" destId="{2A1C08D1-9964-4EEE-9DD7-ED2A3AEF24B6}" srcOrd="0" destOrd="0" parTransId="{61610984-C5DD-4DBC-AA00-F3197D492421}" sibTransId="{B6465BEC-D871-424B-B0EA-E57D90056B93}"/>
    <dgm:cxn modelId="{9CE2AF09-6AC7-48BB-B0B8-BA571545DEC8}" srcId="{82FDD84A-4007-4870-A8A5-CABED23C93F9}" destId="{6E45158D-FEFA-4120-B045-0B4734F79FF7}" srcOrd="3" destOrd="0" parTransId="{FC303789-4BEA-4D6C-994A-44D62CB5386B}" sibTransId="{B2F8DF13-52F2-46E5-B096-FDDAB410B004}"/>
    <dgm:cxn modelId="{E7F874EC-B2CD-4946-B774-8456ADB41D4B}" srcId="{82FDD84A-4007-4870-A8A5-CABED23C93F9}" destId="{ECFAEF50-2CE3-4ECA-81BD-1BF784725015}" srcOrd="1" destOrd="0" parTransId="{67D1A255-69D5-4017-87D9-AB7D2D107219}" sibTransId="{A8048A0F-BFAF-4293-BC9A-B8894405AEAC}"/>
    <dgm:cxn modelId="{2384BAB1-4A34-4F57-8A61-2120825B54DE}" srcId="{82FDD84A-4007-4870-A8A5-CABED23C93F9}" destId="{997ACA8A-DC92-40EE-AB42-688A269BDD6A}" srcOrd="5" destOrd="0" parTransId="{926EDDCC-4587-4A6E-B20C-EE3CBB9D46CE}" sibTransId="{4731688B-62BC-4EA0-B504-53FBA828CDA6}"/>
    <dgm:cxn modelId="{1E245391-0C38-438D-8736-08620CF6C28C}" type="presOf" srcId="{FE4F9941-A652-4EB7-A3BF-64C80BAEB5AE}" destId="{0C99AEF7-9A95-499E-A659-18DD56CE2B70}" srcOrd="0" destOrd="0" presId="urn:microsoft.com/office/officeart/2005/8/layout/pyramid2"/>
    <dgm:cxn modelId="{C7CB4FBE-B882-45C3-B7E8-FBA0D542E235}" type="presOf" srcId="{2A1C08D1-9964-4EEE-9DD7-ED2A3AEF24B6}" destId="{BCFEDA30-A9E2-46D5-B026-B89B8F5CD5EB}" srcOrd="0" destOrd="0" presId="urn:microsoft.com/office/officeart/2005/8/layout/pyramid2"/>
    <dgm:cxn modelId="{8CADC148-F259-4979-A994-0EA9F4CB9DD8}" type="presOf" srcId="{6E45158D-FEFA-4120-B045-0B4734F79FF7}" destId="{0F7AB174-2F09-4E88-BCC0-553E3C65922D}" srcOrd="0" destOrd="0" presId="urn:microsoft.com/office/officeart/2005/8/layout/pyramid2"/>
    <dgm:cxn modelId="{0A80A9F0-642B-4FF2-97F2-91E63139269F}" type="presOf" srcId="{82FDD84A-4007-4870-A8A5-CABED23C93F9}" destId="{1D062842-50EB-42A4-894D-C2CE728BD2BD}" srcOrd="0" destOrd="0" presId="urn:microsoft.com/office/officeart/2005/8/layout/pyramid2"/>
    <dgm:cxn modelId="{C9D1B506-C50A-4DD0-8F86-DBA6980DCED7}" type="presOf" srcId="{325F73E4-73FA-4066-BD69-19CB13601DE3}" destId="{B3153D5D-928D-4A5D-ADFC-FA90214A45AF}" srcOrd="0" destOrd="0" presId="urn:microsoft.com/office/officeart/2005/8/layout/pyramid2"/>
    <dgm:cxn modelId="{6B5997ED-18A0-4D9A-B06F-B9AA56FC8DAD}" srcId="{82FDD84A-4007-4870-A8A5-CABED23C93F9}" destId="{FE4F9941-A652-4EB7-A3BF-64C80BAEB5AE}" srcOrd="2" destOrd="0" parTransId="{85A8E3FF-15B5-4A8A-B9AF-78383103553B}" sibTransId="{445B4CF4-8292-4D52-A451-6B5063368019}"/>
    <dgm:cxn modelId="{0ADA3C0A-693B-4F4F-BD3C-7D40335770F7}" srcId="{82FDD84A-4007-4870-A8A5-CABED23C93F9}" destId="{325F73E4-73FA-4066-BD69-19CB13601DE3}" srcOrd="4" destOrd="0" parTransId="{350A8791-BB09-4939-AFA3-5D675BFBA955}" sibTransId="{32980057-FFA1-4B9F-8A00-3FF3542D870B}"/>
    <dgm:cxn modelId="{0BBF3216-C38C-4F41-B0B0-E3BA0C1EF6EC}" type="presOf" srcId="{997ACA8A-DC92-40EE-AB42-688A269BDD6A}" destId="{2FD890FF-3235-4F76-A5EB-8B1FFAA82C89}" srcOrd="0" destOrd="0" presId="urn:microsoft.com/office/officeart/2005/8/layout/pyramid2"/>
    <dgm:cxn modelId="{5BAAEA54-46A0-4701-9B17-8B7CD65E1567}" type="presOf" srcId="{ECFAEF50-2CE3-4ECA-81BD-1BF784725015}" destId="{47860605-755C-4415-9144-34F6B5C75C47}" srcOrd="0" destOrd="0" presId="urn:microsoft.com/office/officeart/2005/8/layout/pyramid2"/>
    <dgm:cxn modelId="{2D9E8BE3-10E7-4417-9030-6184D3FA3934}" type="presParOf" srcId="{1D062842-50EB-42A4-894D-C2CE728BD2BD}" destId="{0161593B-C9EB-4EA9-B7B7-FA47F7878E90}" srcOrd="0" destOrd="0" presId="urn:microsoft.com/office/officeart/2005/8/layout/pyramid2"/>
    <dgm:cxn modelId="{02272D9A-A943-44D2-97D0-42257059BC49}" type="presParOf" srcId="{1D062842-50EB-42A4-894D-C2CE728BD2BD}" destId="{8EF4BC5A-56BB-4F76-8C9A-460D7C63C856}" srcOrd="1" destOrd="0" presId="urn:microsoft.com/office/officeart/2005/8/layout/pyramid2"/>
    <dgm:cxn modelId="{E83EFBF4-44BF-44EA-A7AA-9A8D065F4DCF}" type="presParOf" srcId="{8EF4BC5A-56BB-4F76-8C9A-460D7C63C856}" destId="{BCFEDA30-A9E2-46D5-B026-B89B8F5CD5EB}" srcOrd="0" destOrd="0" presId="urn:microsoft.com/office/officeart/2005/8/layout/pyramid2"/>
    <dgm:cxn modelId="{068D2B14-0B1B-4D6C-BF77-0AE8F02F4A27}" type="presParOf" srcId="{8EF4BC5A-56BB-4F76-8C9A-460D7C63C856}" destId="{4BCBB49C-63D0-4BEB-8EAA-60E653BAF78B}" srcOrd="1" destOrd="0" presId="urn:microsoft.com/office/officeart/2005/8/layout/pyramid2"/>
    <dgm:cxn modelId="{2AF73637-BAB1-4FE2-9299-C30EAB612538}" type="presParOf" srcId="{8EF4BC5A-56BB-4F76-8C9A-460D7C63C856}" destId="{47860605-755C-4415-9144-34F6B5C75C47}" srcOrd="2" destOrd="0" presId="urn:microsoft.com/office/officeart/2005/8/layout/pyramid2"/>
    <dgm:cxn modelId="{0D127759-D2D4-403B-B2F4-21FD6834D6BA}" type="presParOf" srcId="{8EF4BC5A-56BB-4F76-8C9A-460D7C63C856}" destId="{1C5D5E1F-F209-4600-879E-D07E936C9BCE}" srcOrd="3" destOrd="0" presId="urn:microsoft.com/office/officeart/2005/8/layout/pyramid2"/>
    <dgm:cxn modelId="{5D5B2621-08BB-4B23-A84E-70FE8CCE758C}" type="presParOf" srcId="{8EF4BC5A-56BB-4F76-8C9A-460D7C63C856}" destId="{0C99AEF7-9A95-499E-A659-18DD56CE2B70}" srcOrd="4" destOrd="0" presId="urn:microsoft.com/office/officeart/2005/8/layout/pyramid2"/>
    <dgm:cxn modelId="{F7B991DD-89C8-45B0-AB69-F1289B0EA19C}" type="presParOf" srcId="{8EF4BC5A-56BB-4F76-8C9A-460D7C63C856}" destId="{C332A879-756A-459F-A41A-59C78DC7F6A7}" srcOrd="5" destOrd="0" presId="urn:microsoft.com/office/officeart/2005/8/layout/pyramid2"/>
    <dgm:cxn modelId="{DA19FF64-3148-4AE0-801A-BE46EFB1F0EF}" type="presParOf" srcId="{8EF4BC5A-56BB-4F76-8C9A-460D7C63C856}" destId="{0F7AB174-2F09-4E88-BCC0-553E3C65922D}" srcOrd="6" destOrd="0" presId="urn:microsoft.com/office/officeart/2005/8/layout/pyramid2"/>
    <dgm:cxn modelId="{AFE6073A-D93F-43E8-B996-9A086234EB47}" type="presParOf" srcId="{8EF4BC5A-56BB-4F76-8C9A-460D7C63C856}" destId="{F7BFF99F-3ADA-41B3-9380-1239A4C7B387}" srcOrd="7" destOrd="0" presId="urn:microsoft.com/office/officeart/2005/8/layout/pyramid2"/>
    <dgm:cxn modelId="{5E6563A2-3EE6-471B-9F6E-40A96DCD1947}" type="presParOf" srcId="{8EF4BC5A-56BB-4F76-8C9A-460D7C63C856}" destId="{B3153D5D-928D-4A5D-ADFC-FA90214A45AF}" srcOrd="8" destOrd="0" presId="urn:microsoft.com/office/officeart/2005/8/layout/pyramid2"/>
    <dgm:cxn modelId="{B66D599A-6F0F-4FD7-96CF-49DEB96C3AB3}" type="presParOf" srcId="{8EF4BC5A-56BB-4F76-8C9A-460D7C63C856}" destId="{706067A4-B508-4623-AC3B-6AEDD8BFDB7A}" srcOrd="9" destOrd="0" presId="urn:microsoft.com/office/officeart/2005/8/layout/pyramid2"/>
    <dgm:cxn modelId="{AA217947-0DFA-4D57-9358-50A4B9946E0B}" type="presParOf" srcId="{8EF4BC5A-56BB-4F76-8C9A-460D7C63C856}" destId="{2FD890FF-3235-4F76-A5EB-8B1FFAA82C89}" srcOrd="10" destOrd="0" presId="urn:microsoft.com/office/officeart/2005/8/layout/pyramid2"/>
    <dgm:cxn modelId="{44494786-ABD9-44D5-889B-8D42745B1E2F}" type="presParOf" srcId="{8EF4BC5A-56BB-4F76-8C9A-460D7C63C856}" destId="{B4253E21-46E1-4512-B9B9-4A4953D0E366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B26AE4-AD2D-40EA-B7A8-884EA37E7E0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9AB811-0B4E-41E2-9435-545DDA4E6528}">
      <dgm:prSet phldrT="[Текст]"/>
      <dgm:spPr/>
      <dgm:t>
        <a:bodyPr/>
        <a:lstStyle/>
        <a:p>
          <a:endParaRPr lang="ru-RU" dirty="0"/>
        </a:p>
      </dgm:t>
    </dgm:pt>
    <dgm:pt modelId="{0EC31E35-D3E3-4B16-A16A-201611777B04}" type="parTrans" cxnId="{889049B6-3A8D-462A-89DA-96B4AC104376}">
      <dgm:prSet/>
      <dgm:spPr/>
      <dgm:t>
        <a:bodyPr/>
        <a:lstStyle/>
        <a:p>
          <a:endParaRPr lang="ru-RU"/>
        </a:p>
      </dgm:t>
    </dgm:pt>
    <dgm:pt modelId="{3993802E-1FB5-475B-AEBC-D5A72D24D0F2}" type="sibTrans" cxnId="{889049B6-3A8D-462A-89DA-96B4AC104376}">
      <dgm:prSet/>
      <dgm:spPr/>
      <dgm:t>
        <a:bodyPr/>
        <a:lstStyle/>
        <a:p>
          <a:endParaRPr lang="ru-RU"/>
        </a:p>
      </dgm:t>
    </dgm:pt>
    <dgm:pt modelId="{C38AEFD9-E151-4922-9D9F-29CC5B1B3FED}">
      <dgm:prSet phldrT="[Текст]"/>
      <dgm:spPr/>
      <dgm:t>
        <a:bodyPr/>
        <a:lstStyle/>
        <a:p>
          <a:endParaRPr lang="ru-RU" dirty="0"/>
        </a:p>
      </dgm:t>
    </dgm:pt>
    <dgm:pt modelId="{E984EF45-2809-4901-9EBF-6E7522AF60D1}" type="parTrans" cxnId="{DAAA0073-C5AC-4978-80FB-A616A03633CE}">
      <dgm:prSet/>
      <dgm:spPr/>
      <dgm:t>
        <a:bodyPr/>
        <a:lstStyle/>
        <a:p>
          <a:endParaRPr lang="ru-RU"/>
        </a:p>
      </dgm:t>
    </dgm:pt>
    <dgm:pt modelId="{6C9B14B3-F138-40EF-A3E8-D922D604E7F0}" type="sibTrans" cxnId="{DAAA0073-C5AC-4978-80FB-A616A03633CE}">
      <dgm:prSet/>
      <dgm:spPr/>
      <dgm:t>
        <a:bodyPr/>
        <a:lstStyle/>
        <a:p>
          <a:endParaRPr lang="ru-RU"/>
        </a:p>
      </dgm:t>
    </dgm:pt>
    <dgm:pt modelId="{E2254D5F-4F4A-4BD9-8B46-D725559C2FBB}">
      <dgm:prSet phldrT="[Текст]"/>
      <dgm:spPr/>
      <dgm:t>
        <a:bodyPr/>
        <a:lstStyle/>
        <a:p>
          <a:endParaRPr lang="ru-RU" dirty="0"/>
        </a:p>
      </dgm:t>
    </dgm:pt>
    <dgm:pt modelId="{2BB205EF-E051-4EF9-9657-033CF3FF2974}" type="parTrans" cxnId="{3C2F31F4-E30D-40F4-BDB1-818C3A0071B3}">
      <dgm:prSet/>
      <dgm:spPr/>
      <dgm:t>
        <a:bodyPr/>
        <a:lstStyle/>
        <a:p>
          <a:endParaRPr lang="ru-RU"/>
        </a:p>
      </dgm:t>
    </dgm:pt>
    <dgm:pt modelId="{9CCFFABD-4687-451D-B179-6DE321D4727A}" type="sibTrans" cxnId="{3C2F31F4-E30D-40F4-BDB1-818C3A0071B3}">
      <dgm:prSet/>
      <dgm:spPr/>
      <dgm:t>
        <a:bodyPr/>
        <a:lstStyle/>
        <a:p>
          <a:endParaRPr lang="ru-RU"/>
        </a:p>
      </dgm:t>
    </dgm:pt>
    <dgm:pt modelId="{3CE57640-BFC5-4674-9A8F-707107F43652}">
      <dgm:prSet/>
      <dgm:spPr/>
      <dgm:t>
        <a:bodyPr/>
        <a:lstStyle/>
        <a:p>
          <a:endParaRPr lang="ru-RU" dirty="0"/>
        </a:p>
      </dgm:t>
    </dgm:pt>
    <dgm:pt modelId="{527ABFF0-CF11-4C95-A62A-5FB909A09DEF}" type="parTrans" cxnId="{0C8DA565-C04F-457D-B9E3-63309470ABD7}">
      <dgm:prSet/>
      <dgm:spPr/>
      <dgm:t>
        <a:bodyPr/>
        <a:lstStyle/>
        <a:p>
          <a:endParaRPr lang="ru-RU"/>
        </a:p>
      </dgm:t>
    </dgm:pt>
    <dgm:pt modelId="{A75D911D-04CB-4048-8780-F7B53BE826F6}" type="sibTrans" cxnId="{0C8DA565-C04F-457D-B9E3-63309470ABD7}">
      <dgm:prSet/>
      <dgm:spPr/>
      <dgm:t>
        <a:bodyPr/>
        <a:lstStyle/>
        <a:p>
          <a:endParaRPr lang="ru-RU"/>
        </a:p>
      </dgm:t>
    </dgm:pt>
    <dgm:pt modelId="{41999E70-12DA-438B-9C94-E16172C1C6E2}">
      <dgm:prSet/>
      <dgm:spPr/>
      <dgm:t>
        <a:bodyPr/>
        <a:lstStyle/>
        <a:p>
          <a:endParaRPr lang="ru-RU" dirty="0"/>
        </a:p>
      </dgm:t>
    </dgm:pt>
    <dgm:pt modelId="{96198F25-2FCA-4669-BBC7-7D5CA809A5A4}" type="parTrans" cxnId="{9C6F61B1-2F0F-4A76-90D8-FF75E62BD3D3}">
      <dgm:prSet/>
      <dgm:spPr/>
      <dgm:t>
        <a:bodyPr/>
        <a:lstStyle/>
        <a:p>
          <a:endParaRPr lang="ru-RU"/>
        </a:p>
      </dgm:t>
    </dgm:pt>
    <dgm:pt modelId="{BC6DB850-394C-4307-AAC9-79B75713B81E}" type="sibTrans" cxnId="{9C6F61B1-2F0F-4A76-90D8-FF75E62BD3D3}">
      <dgm:prSet/>
      <dgm:spPr/>
      <dgm:t>
        <a:bodyPr/>
        <a:lstStyle/>
        <a:p>
          <a:endParaRPr lang="ru-RU"/>
        </a:p>
      </dgm:t>
    </dgm:pt>
    <dgm:pt modelId="{5C2D5F88-4039-4305-818B-E62AAAC05161}">
      <dgm:prSet custT="1"/>
      <dgm:spPr/>
      <dgm:t>
        <a:bodyPr/>
        <a:lstStyle/>
        <a:p>
          <a:r>
            <a:rPr lang="ru-RU" sz="2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Игровые методы: игры-опыты, игры-исследования, игры-медитации </a:t>
          </a:r>
          <a:endParaRPr lang="ru-RU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F156BF-B476-4329-87C1-3B6EF122511B}" type="sibTrans" cxnId="{1192610E-D5A8-43C3-B89D-03BD45964BAC}">
      <dgm:prSet/>
      <dgm:spPr/>
      <dgm:t>
        <a:bodyPr/>
        <a:lstStyle/>
        <a:p>
          <a:endParaRPr lang="ru-RU"/>
        </a:p>
      </dgm:t>
    </dgm:pt>
    <dgm:pt modelId="{5366F99D-C3CF-4A25-AD55-620C85CAD3A1}" type="parTrans" cxnId="{1192610E-D5A8-43C3-B89D-03BD45964BAC}">
      <dgm:prSet/>
      <dgm:spPr/>
      <dgm:t>
        <a:bodyPr/>
        <a:lstStyle/>
        <a:p>
          <a:endParaRPr lang="ru-RU"/>
        </a:p>
      </dgm:t>
    </dgm:pt>
    <dgm:pt modelId="{74C4823C-616C-4E00-B53F-B34EC96BA5A2}">
      <dgm:prSet custT="1"/>
      <dgm:spPr/>
      <dgm:t>
        <a:bodyPr/>
        <a:lstStyle/>
        <a:p>
          <a:r>
            <a:rPr lang="ru-RU" sz="2600" b="0" dirty="0" smtClean="0">
              <a:latin typeface="Arial" panose="020B0604020202020204" pitchFamily="34" charset="0"/>
              <a:cs typeface="Arial" panose="020B0604020202020204" pitchFamily="34" charset="0"/>
            </a:rPr>
            <a:t>Кейс - технология </a:t>
          </a:r>
          <a:endParaRPr lang="ru-RU" sz="2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F83797-DB2A-47A9-8A65-75DACDCEFCDF}" type="parTrans" cxnId="{3F02419F-A934-40DA-8B78-B4C678DDE7C7}">
      <dgm:prSet/>
      <dgm:spPr/>
      <dgm:t>
        <a:bodyPr/>
        <a:lstStyle/>
        <a:p>
          <a:endParaRPr lang="ru-RU"/>
        </a:p>
      </dgm:t>
    </dgm:pt>
    <dgm:pt modelId="{E33E0C47-867F-4C93-8865-0FEA12DEA797}" type="sibTrans" cxnId="{3F02419F-A934-40DA-8B78-B4C678DDE7C7}">
      <dgm:prSet/>
      <dgm:spPr/>
      <dgm:t>
        <a:bodyPr/>
        <a:lstStyle/>
        <a:p>
          <a:endParaRPr lang="ru-RU"/>
        </a:p>
      </dgm:t>
    </dgm:pt>
    <dgm:pt modelId="{AE318234-2A32-45D7-A28A-992A89BC2640}">
      <dgm:prSet custT="1"/>
      <dgm:spPr/>
      <dgm:t>
        <a:bodyPr/>
        <a:lstStyle/>
        <a:p>
          <a:r>
            <a:rPr lang="ru-RU" sz="2600" b="0" dirty="0" smtClean="0">
              <a:latin typeface="Arial" panose="020B0604020202020204" pitchFamily="34" charset="0"/>
              <a:cs typeface="Arial" panose="020B0604020202020204" pitchFamily="34" charset="0"/>
            </a:rPr>
            <a:t>Деловые игры </a:t>
          </a:r>
          <a:endParaRPr lang="ru-RU" sz="2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682A78-1984-4663-A4C8-AB56A56F75F2}" type="parTrans" cxnId="{EA21A564-75C5-4340-8B10-ECF6DCD233B5}">
      <dgm:prSet/>
      <dgm:spPr/>
      <dgm:t>
        <a:bodyPr/>
        <a:lstStyle/>
        <a:p>
          <a:endParaRPr lang="ru-RU"/>
        </a:p>
      </dgm:t>
    </dgm:pt>
    <dgm:pt modelId="{BA6B5D9E-D0C5-4784-8AA9-994EACE6CE9C}" type="sibTrans" cxnId="{EA21A564-75C5-4340-8B10-ECF6DCD233B5}">
      <dgm:prSet/>
      <dgm:spPr/>
      <dgm:t>
        <a:bodyPr/>
        <a:lstStyle/>
        <a:p>
          <a:endParaRPr lang="ru-RU"/>
        </a:p>
      </dgm:t>
    </dgm:pt>
    <dgm:pt modelId="{CFBA661D-4316-45D2-B80E-EF43123A56A7}">
      <dgm:prSet custT="1"/>
      <dgm:spPr/>
      <dgm:t>
        <a:bodyPr/>
        <a:lstStyle/>
        <a:p>
          <a:r>
            <a:rPr lang="ru-RU" sz="2600" b="0" i="0" dirty="0" smtClean="0">
              <a:latin typeface="Arial" panose="020B0604020202020204" pitchFamily="34" charset="0"/>
              <a:cs typeface="Arial" panose="020B0604020202020204" pitchFamily="34" charset="0"/>
            </a:rPr>
            <a:t>Игровые обучающие ситуации </a:t>
          </a:r>
          <a:endParaRPr lang="ru-RU" sz="2600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992E96-6A3A-44E4-AB33-F238A2EB56A2}" type="parTrans" cxnId="{C0BDFA84-75E1-4681-A8B6-26B1C35D19C5}">
      <dgm:prSet/>
      <dgm:spPr/>
      <dgm:t>
        <a:bodyPr/>
        <a:lstStyle/>
        <a:p>
          <a:endParaRPr lang="ru-RU"/>
        </a:p>
      </dgm:t>
    </dgm:pt>
    <dgm:pt modelId="{16D8A759-3906-406A-B78B-9657533BB531}" type="sibTrans" cxnId="{C0BDFA84-75E1-4681-A8B6-26B1C35D19C5}">
      <dgm:prSet/>
      <dgm:spPr/>
      <dgm:t>
        <a:bodyPr/>
        <a:lstStyle/>
        <a:p>
          <a:endParaRPr lang="ru-RU"/>
        </a:p>
      </dgm:t>
    </dgm:pt>
    <dgm:pt modelId="{F219715B-8B04-42E3-A230-E1963E755F02}">
      <dgm:prSet custT="1"/>
      <dgm:spPr/>
      <dgm:t>
        <a:bodyPr/>
        <a:lstStyle/>
        <a:p>
          <a:r>
            <a:rPr lang="ru-RU" sz="2600" b="0" dirty="0" smtClean="0">
              <a:latin typeface="Arial" panose="020B0604020202020204" pitchFamily="34" charset="0"/>
              <a:cs typeface="Arial" panose="020B0604020202020204" pitchFamily="34" charset="0"/>
            </a:rPr>
            <a:t>Метод экологической идентификации </a:t>
          </a:r>
          <a:endParaRPr lang="ru-RU" sz="2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A3202A-1A88-4A00-B336-4E57D1B15670}" type="parTrans" cxnId="{2440398C-6E0B-425A-AB43-1FA262DB6AF0}">
      <dgm:prSet/>
      <dgm:spPr/>
      <dgm:t>
        <a:bodyPr/>
        <a:lstStyle/>
        <a:p>
          <a:endParaRPr lang="ru-RU"/>
        </a:p>
      </dgm:t>
    </dgm:pt>
    <dgm:pt modelId="{E2EE2496-F31E-4269-B1B7-F181312AE1A4}" type="sibTrans" cxnId="{2440398C-6E0B-425A-AB43-1FA262DB6AF0}">
      <dgm:prSet/>
      <dgm:spPr/>
      <dgm:t>
        <a:bodyPr/>
        <a:lstStyle/>
        <a:p>
          <a:endParaRPr lang="ru-RU"/>
        </a:p>
      </dgm:t>
    </dgm:pt>
    <dgm:pt modelId="{640A517B-E05A-4C39-8066-6616C1110014}" type="pres">
      <dgm:prSet presAssocID="{94B26AE4-AD2D-40EA-B7A8-884EA37E7E0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BCB10D-0122-4853-9F5D-1BF9DA3C2C91}" type="pres">
      <dgm:prSet presAssocID="{8B9AB811-0B4E-41E2-9435-545DDA4E6528}" presName="composite" presStyleCnt="0"/>
      <dgm:spPr/>
    </dgm:pt>
    <dgm:pt modelId="{70225F03-9384-4DCC-972B-1412F457F057}" type="pres">
      <dgm:prSet presAssocID="{8B9AB811-0B4E-41E2-9435-545DDA4E6528}" presName="parentText" presStyleLbl="alignNode1" presStyleIdx="0" presStyleCnt="5" custLinFactNeighborX="0" custLinFactNeighborY="-44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C95A5-129B-4C1A-AB6D-7B50AE4F9B68}" type="pres">
      <dgm:prSet presAssocID="{8B9AB811-0B4E-41E2-9435-545DDA4E6528}" presName="descendantText" presStyleLbl="alignAcc1" presStyleIdx="0" presStyleCnt="5" custScaleY="131707" custLinFactNeighborX="-502" custLinFactNeighborY="-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72A14-E357-4858-A61F-2A86DA26CDB6}" type="pres">
      <dgm:prSet presAssocID="{3993802E-1FB5-475B-AEBC-D5A72D24D0F2}" presName="sp" presStyleCnt="0"/>
      <dgm:spPr/>
    </dgm:pt>
    <dgm:pt modelId="{1040A1A4-3E13-42C7-A966-7A03E254BD66}" type="pres">
      <dgm:prSet presAssocID="{C38AEFD9-E151-4922-9D9F-29CC5B1B3FED}" presName="composite" presStyleCnt="0"/>
      <dgm:spPr/>
    </dgm:pt>
    <dgm:pt modelId="{779B3B88-8E4B-471C-A9A6-67E9A90BEA9C}" type="pres">
      <dgm:prSet presAssocID="{C38AEFD9-E151-4922-9D9F-29CC5B1B3FE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055BD-1EB3-469E-A4BC-9655F011B837}" type="pres">
      <dgm:prSet presAssocID="{C38AEFD9-E151-4922-9D9F-29CC5B1B3FE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84E64-BCFB-4BAB-A0BD-ED69C19819D5}" type="pres">
      <dgm:prSet presAssocID="{6C9B14B3-F138-40EF-A3E8-D922D604E7F0}" presName="sp" presStyleCnt="0"/>
      <dgm:spPr/>
    </dgm:pt>
    <dgm:pt modelId="{87D55F13-2B28-4942-9591-9135D906EA2F}" type="pres">
      <dgm:prSet presAssocID="{E2254D5F-4F4A-4BD9-8B46-D725559C2FBB}" presName="composite" presStyleCnt="0"/>
      <dgm:spPr/>
    </dgm:pt>
    <dgm:pt modelId="{AD8AB8B8-B5E2-4481-BF53-608931D13BBA}" type="pres">
      <dgm:prSet presAssocID="{E2254D5F-4F4A-4BD9-8B46-D725559C2FB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A8AE4-825F-4DCE-B213-492252712EF3}" type="pres">
      <dgm:prSet presAssocID="{E2254D5F-4F4A-4BD9-8B46-D725559C2FB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3ED87-5165-4CF3-BFCA-205A6A795D82}" type="pres">
      <dgm:prSet presAssocID="{9CCFFABD-4687-451D-B179-6DE321D4727A}" presName="sp" presStyleCnt="0"/>
      <dgm:spPr/>
    </dgm:pt>
    <dgm:pt modelId="{7AC485AF-F38D-4C58-ACDE-2D1C4F7876FB}" type="pres">
      <dgm:prSet presAssocID="{3CE57640-BFC5-4674-9A8F-707107F43652}" presName="composite" presStyleCnt="0"/>
      <dgm:spPr/>
    </dgm:pt>
    <dgm:pt modelId="{7BD85FEB-B956-4D40-B120-D694D9D3E294}" type="pres">
      <dgm:prSet presAssocID="{3CE57640-BFC5-4674-9A8F-707107F4365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D64935-70D0-456F-8A80-7E0797D43627}" type="pres">
      <dgm:prSet presAssocID="{3CE57640-BFC5-4674-9A8F-707107F4365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471B0-741F-4B79-BB7E-7D5BF8A9AC56}" type="pres">
      <dgm:prSet presAssocID="{A75D911D-04CB-4048-8780-F7B53BE826F6}" presName="sp" presStyleCnt="0"/>
      <dgm:spPr/>
    </dgm:pt>
    <dgm:pt modelId="{B68ED311-22E9-4BB9-917F-209984474A00}" type="pres">
      <dgm:prSet presAssocID="{41999E70-12DA-438B-9C94-E16172C1C6E2}" presName="composite" presStyleCnt="0"/>
      <dgm:spPr/>
    </dgm:pt>
    <dgm:pt modelId="{5CCCD3A8-0B2B-45A4-9AC8-7916E5AC51FF}" type="pres">
      <dgm:prSet presAssocID="{41999E70-12DA-438B-9C94-E16172C1C6E2}" presName="parentText" presStyleLbl="alignNode1" presStyleIdx="4" presStyleCnt="5" custLinFactNeighborX="0" custLinFactNeighborY="187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778F3-30BC-43DF-9361-D83F424D2A23}" type="pres">
      <dgm:prSet presAssocID="{41999E70-12DA-438B-9C94-E16172C1C6E2}" presName="descendantText" presStyleLbl="alignAcc1" presStyleIdx="4" presStyleCnt="5" custLinFactNeighborX="0" custLinFactNeighborY="35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38E33A-0482-4E35-95DC-0CF48DACE6D2}" type="presOf" srcId="{F219715B-8B04-42E3-A230-E1963E755F02}" destId="{710778F3-30BC-43DF-9361-D83F424D2A23}" srcOrd="0" destOrd="0" presId="urn:microsoft.com/office/officeart/2005/8/layout/chevron2"/>
    <dgm:cxn modelId="{8408AEAB-BE9C-4E3A-86FB-8D09A60E898F}" type="presOf" srcId="{C38AEFD9-E151-4922-9D9F-29CC5B1B3FED}" destId="{779B3B88-8E4B-471C-A9A6-67E9A90BEA9C}" srcOrd="0" destOrd="0" presId="urn:microsoft.com/office/officeart/2005/8/layout/chevron2"/>
    <dgm:cxn modelId="{588A70FB-C1F7-40C7-BEEA-AB69E794A17C}" type="presOf" srcId="{5C2D5F88-4039-4305-818B-E62AAAC05161}" destId="{44FC95A5-129B-4C1A-AB6D-7B50AE4F9B68}" srcOrd="0" destOrd="0" presId="urn:microsoft.com/office/officeart/2005/8/layout/chevron2"/>
    <dgm:cxn modelId="{3F02419F-A934-40DA-8B78-B4C678DDE7C7}" srcId="{C38AEFD9-E151-4922-9D9F-29CC5B1B3FED}" destId="{74C4823C-616C-4E00-B53F-B34EC96BA5A2}" srcOrd="0" destOrd="0" parTransId="{C0F83797-DB2A-47A9-8A65-75DACDCEFCDF}" sibTransId="{E33E0C47-867F-4C93-8865-0FEA12DEA797}"/>
    <dgm:cxn modelId="{EA21A564-75C5-4340-8B10-ECF6DCD233B5}" srcId="{E2254D5F-4F4A-4BD9-8B46-D725559C2FBB}" destId="{AE318234-2A32-45D7-A28A-992A89BC2640}" srcOrd="0" destOrd="0" parTransId="{33682A78-1984-4663-A4C8-AB56A56F75F2}" sibTransId="{BA6B5D9E-D0C5-4784-8AA9-994EACE6CE9C}"/>
    <dgm:cxn modelId="{1192610E-D5A8-43C3-B89D-03BD45964BAC}" srcId="{8B9AB811-0B4E-41E2-9435-545DDA4E6528}" destId="{5C2D5F88-4039-4305-818B-E62AAAC05161}" srcOrd="0" destOrd="0" parTransId="{5366F99D-C3CF-4A25-AD55-620C85CAD3A1}" sibTransId="{15F156BF-B476-4329-87C1-3B6EF122511B}"/>
    <dgm:cxn modelId="{6AA20EEE-E758-464A-A064-5C3ECC2A9187}" type="presOf" srcId="{3CE57640-BFC5-4674-9A8F-707107F43652}" destId="{7BD85FEB-B956-4D40-B120-D694D9D3E294}" srcOrd="0" destOrd="0" presId="urn:microsoft.com/office/officeart/2005/8/layout/chevron2"/>
    <dgm:cxn modelId="{3265AC89-D54A-4504-8F7B-786F11637F5C}" type="presOf" srcId="{AE318234-2A32-45D7-A28A-992A89BC2640}" destId="{E88A8AE4-825F-4DCE-B213-492252712EF3}" srcOrd="0" destOrd="0" presId="urn:microsoft.com/office/officeart/2005/8/layout/chevron2"/>
    <dgm:cxn modelId="{C0BDFA84-75E1-4681-A8B6-26B1C35D19C5}" srcId="{3CE57640-BFC5-4674-9A8F-707107F43652}" destId="{CFBA661D-4316-45D2-B80E-EF43123A56A7}" srcOrd="0" destOrd="0" parTransId="{7E992E96-6A3A-44E4-AB33-F238A2EB56A2}" sibTransId="{16D8A759-3906-406A-B78B-9657533BB531}"/>
    <dgm:cxn modelId="{BE907BD8-5E61-4F60-B429-AB92B6DFB9E0}" type="presOf" srcId="{E2254D5F-4F4A-4BD9-8B46-D725559C2FBB}" destId="{AD8AB8B8-B5E2-4481-BF53-608931D13BBA}" srcOrd="0" destOrd="0" presId="urn:microsoft.com/office/officeart/2005/8/layout/chevron2"/>
    <dgm:cxn modelId="{D11E999D-6A67-4ECF-9A52-6BA9C5F0D23A}" type="presOf" srcId="{41999E70-12DA-438B-9C94-E16172C1C6E2}" destId="{5CCCD3A8-0B2B-45A4-9AC8-7916E5AC51FF}" srcOrd="0" destOrd="0" presId="urn:microsoft.com/office/officeart/2005/8/layout/chevron2"/>
    <dgm:cxn modelId="{C68726EE-CF48-4374-B645-F2AEF9460DF2}" type="presOf" srcId="{8B9AB811-0B4E-41E2-9435-545DDA4E6528}" destId="{70225F03-9384-4DCC-972B-1412F457F057}" srcOrd="0" destOrd="0" presId="urn:microsoft.com/office/officeart/2005/8/layout/chevron2"/>
    <dgm:cxn modelId="{B063C409-EAF7-4CF6-BB55-5258B61CC9C7}" type="presOf" srcId="{CFBA661D-4316-45D2-B80E-EF43123A56A7}" destId="{E1D64935-70D0-456F-8A80-7E0797D43627}" srcOrd="0" destOrd="0" presId="urn:microsoft.com/office/officeart/2005/8/layout/chevron2"/>
    <dgm:cxn modelId="{0C8DA565-C04F-457D-B9E3-63309470ABD7}" srcId="{94B26AE4-AD2D-40EA-B7A8-884EA37E7E05}" destId="{3CE57640-BFC5-4674-9A8F-707107F43652}" srcOrd="3" destOrd="0" parTransId="{527ABFF0-CF11-4C95-A62A-5FB909A09DEF}" sibTransId="{A75D911D-04CB-4048-8780-F7B53BE826F6}"/>
    <dgm:cxn modelId="{187D5EF9-B140-4603-8819-9213B403AB20}" type="presOf" srcId="{94B26AE4-AD2D-40EA-B7A8-884EA37E7E05}" destId="{640A517B-E05A-4C39-8066-6616C1110014}" srcOrd="0" destOrd="0" presId="urn:microsoft.com/office/officeart/2005/8/layout/chevron2"/>
    <dgm:cxn modelId="{3C2F31F4-E30D-40F4-BDB1-818C3A0071B3}" srcId="{94B26AE4-AD2D-40EA-B7A8-884EA37E7E05}" destId="{E2254D5F-4F4A-4BD9-8B46-D725559C2FBB}" srcOrd="2" destOrd="0" parTransId="{2BB205EF-E051-4EF9-9657-033CF3FF2974}" sibTransId="{9CCFFABD-4687-451D-B179-6DE321D4727A}"/>
    <dgm:cxn modelId="{A052947B-0C90-4A1A-BAF3-52605230836D}" type="presOf" srcId="{74C4823C-616C-4E00-B53F-B34EC96BA5A2}" destId="{606055BD-1EB3-469E-A4BC-9655F011B837}" srcOrd="0" destOrd="0" presId="urn:microsoft.com/office/officeart/2005/8/layout/chevron2"/>
    <dgm:cxn modelId="{2440398C-6E0B-425A-AB43-1FA262DB6AF0}" srcId="{41999E70-12DA-438B-9C94-E16172C1C6E2}" destId="{F219715B-8B04-42E3-A230-E1963E755F02}" srcOrd="0" destOrd="0" parTransId="{C7A3202A-1A88-4A00-B336-4E57D1B15670}" sibTransId="{E2EE2496-F31E-4269-B1B7-F181312AE1A4}"/>
    <dgm:cxn modelId="{9C6F61B1-2F0F-4A76-90D8-FF75E62BD3D3}" srcId="{94B26AE4-AD2D-40EA-B7A8-884EA37E7E05}" destId="{41999E70-12DA-438B-9C94-E16172C1C6E2}" srcOrd="4" destOrd="0" parTransId="{96198F25-2FCA-4669-BBC7-7D5CA809A5A4}" sibTransId="{BC6DB850-394C-4307-AAC9-79B75713B81E}"/>
    <dgm:cxn modelId="{DAAA0073-C5AC-4978-80FB-A616A03633CE}" srcId="{94B26AE4-AD2D-40EA-B7A8-884EA37E7E05}" destId="{C38AEFD9-E151-4922-9D9F-29CC5B1B3FED}" srcOrd="1" destOrd="0" parTransId="{E984EF45-2809-4901-9EBF-6E7522AF60D1}" sibTransId="{6C9B14B3-F138-40EF-A3E8-D922D604E7F0}"/>
    <dgm:cxn modelId="{889049B6-3A8D-462A-89DA-96B4AC104376}" srcId="{94B26AE4-AD2D-40EA-B7A8-884EA37E7E05}" destId="{8B9AB811-0B4E-41E2-9435-545DDA4E6528}" srcOrd="0" destOrd="0" parTransId="{0EC31E35-D3E3-4B16-A16A-201611777B04}" sibTransId="{3993802E-1FB5-475B-AEBC-D5A72D24D0F2}"/>
    <dgm:cxn modelId="{C83D2DB6-F992-453C-B4F2-EA495A4A45EA}" type="presParOf" srcId="{640A517B-E05A-4C39-8066-6616C1110014}" destId="{17BCB10D-0122-4853-9F5D-1BF9DA3C2C91}" srcOrd="0" destOrd="0" presId="urn:microsoft.com/office/officeart/2005/8/layout/chevron2"/>
    <dgm:cxn modelId="{2544F2D6-FD67-4C70-86CE-309E62AAA2F1}" type="presParOf" srcId="{17BCB10D-0122-4853-9F5D-1BF9DA3C2C91}" destId="{70225F03-9384-4DCC-972B-1412F457F057}" srcOrd="0" destOrd="0" presId="urn:microsoft.com/office/officeart/2005/8/layout/chevron2"/>
    <dgm:cxn modelId="{F2D67265-6200-4A81-ACF0-1A6756A026A7}" type="presParOf" srcId="{17BCB10D-0122-4853-9F5D-1BF9DA3C2C91}" destId="{44FC95A5-129B-4C1A-AB6D-7B50AE4F9B68}" srcOrd="1" destOrd="0" presId="urn:microsoft.com/office/officeart/2005/8/layout/chevron2"/>
    <dgm:cxn modelId="{32C4ECEF-E1BC-4647-B267-8E892B07A805}" type="presParOf" srcId="{640A517B-E05A-4C39-8066-6616C1110014}" destId="{36472A14-E357-4858-A61F-2A86DA26CDB6}" srcOrd="1" destOrd="0" presId="urn:microsoft.com/office/officeart/2005/8/layout/chevron2"/>
    <dgm:cxn modelId="{0F974B59-AC1D-4B9D-B276-0C207EA619B9}" type="presParOf" srcId="{640A517B-E05A-4C39-8066-6616C1110014}" destId="{1040A1A4-3E13-42C7-A966-7A03E254BD66}" srcOrd="2" destOrd="0" presId="urn:microsoft.com/office/officeart/2005/8/layout/chevron2"/>
    <dgm:cxn modelId="{2FA291EC-A35F-4BEA-B0CA-AA66788BA36F}" type="presParOf" srcId="{1040A1A4-3E13-42C7-A966-7A03E254BD66}" destId="{779B3B88-8E4B-471C-A9A6-67E9A90BEA9C}" srcOrd="0" destOrd="0" presId="urn:microsoft.com/office/officeart/2005/8/layout/chevron2"/>
    <dgm:cxn modelId="{319F6F3D-1A10-4BAE-8E7B-60B89FA4E7D5}" type="presParOf" srcId="{1040A1A4-3E13-42C7-A966-7A03E254BD66}" destId="{606055BD-1EB3-469E-A4BC-9655F011B837}" srcOrd="1" destOrd="0" presId="urn:microsoft.com/office/officeart/2005/8/layout/chevron2"/>
    <dgm:cxn modelId="{294127B0-B4B4-4256-BEB7-80C7F49FD6FD}" type="presParOf" srcId="{640A517B-E05A-4C39-8066-6616C1110014}" destId="{40184E64-BCFB-4BAB-A0BD-ED69C19819D5}" srcOrd="3" destOrd="0" presId="urn:microsoft.com/office/officeart/2005/8/layout/chevron2"/>
    <dgm:cxn modelId="{99F9F4F8-AC42-49C2-AD40-5006C5B94366}" type="presParOf" srcId="{640A517B-E05A-4C39-8066-6616C1110014}" destId="{87D55F13-2B28-4942-9591-9135D906EA2F}" srcOrd="4" destOrd="0" presId="urn:microsoft.com/office/officeart/2005/8/layout/chevron2"/>
    <dgm:cxn modelId="{DA9FE9D0-710D-4C5D-8C90-B66121153E40}" type="presParOf" srcId="{87D55F13-2B28-4942-9591-9135D906EA2F}" destId="{AD8AB8B8-B5E2-4481-BF53-608931D13BBA}" srcOrd="0" destOrd="0" presId="urn:microsoft.com/office/officeart/2005/8/layout/chevron2"/>
    <dgm:cxn modelId="{9D3501A8-925E-4F5D-BFA5-8358EF37FA74}" type="presParOf" srcId="{87D55F13-2B28-4942-9591-9135D906EA2F}" destId="{E88A8AE4-825F-4DCE-B213-492252712EF3}" srcOrd="1" destOrd="0" presId="urn:microsoft.com/office/officeart/2005/8/layout/chevron2"/>
    <dgm:cxn modelId="{73E3A12E-2CE2-4096-8708-A3B059E3AAA8}" type="presParOf" srcId="{640A517B-E05A-4C39-8066-6616C1110014}" destId="{AA43ED87-5165-4CF3-BFCA-205A6A795D82}" srcOrd="5" destOrd="0" presId="urn:microsoft.com/office/officeart/2005/8/layout/chevron2"/>
    <dgm:cxn modelId="{7CD86614-7AE0-4124-964F-2892B234BF70}" type="presParOf" srcId="{640A517B-E05A-4C39-8066-6616C1110014}" destId="{7AC485AF-F38D-4C58-ACDE-2D1C4F7876FB}" srcOrd="6" destOrd="0" presId="urn:microsoft.com/office/officeart/2005/8/layout/chevron2"/>
    <dgm:cxn modelId="{57417E77-79E1-49C9-8453-C34F5257F30B}" type="presParOf" srcId="{7AC485AF-F38D-4C58-ACDE-2D1C4F7876FB}" destId="{7BD85FEB-B956-4D40-B120-D694D9D3E294}" srcOrd="0" destOrd="0" presId="urn:microsoft.com/office/officeart/2005/8/layout/chevron2"/>
    <dgm:cxn modelId="{6D563160-560C-48F0-91C1-BF6A6537C8E1}" type="presParOf" srcId="{7AC485AF-F38D-4C58-ACDE-2D1C4F7876FB}" destId="{E1D64935-70D0-456F-8A80-7E0797D43627}" srcOrd="1" destOrd="0" presId="urn:microsoft.com/office/officeart/2005/8/layout/chevron2"/>
    <dgm:cxn modelId="{F139EEED-8432-4425-A2A7-77AD8E9C934C}" type="presParOf" srcId="{640A517B-E05A-4C39-8066-6616C1110014}" destId="{A13471B0-741F-4B79-BB7E-7D5BF8A9AC56}" srcOrd="7" destOrd="0" presId="urn:microsoft.com/office/officeart/2005/8/layout/chevron2"/>
    <dgm:cxn modelId="{32EE66C2-2C56-4B7E-8AD4-7CF3ECB259EF}" type="presParOf" srcId="{640A517B-E05A-4C39-8066-6616C1110014}" destId="{B68ED311-22E9-4BB9-917F-209984474A00}" srcOrd="8" destOrd="0" presId="urn:microsoft.com/office/officeart/2005/8/layout/chevron2"/>
    <dgm:cxn modelId="{B649F7E2-A3AB-446B-8A5B-011586539961}" type="presParOf" srcId="{B68ED311-22E9-4BB9-917F-209984474A00}" destId="{5CCCD3A8-0B2B-45A4-9AC8-7916E5AC51FF}" srcOrd="0" destOrd="0" presId="urn:microsoft.com/office/officeart/2005/8/layout/chevron2"/>
    <dgm:cxn modelId="{E952C81F-7765-40E4-844F-93311E211250}" type="presParOf" srcId="{B68ED311-22E9-4BB9-917F-209984474A00}" destId="{710778F3-30BC-43DF-9361-D83F424D2A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1593B-C9EB-4EA9-B7B7-FA47F7878E90}">
      <dsp:nvSpPr>
        <dsp:cNvPr id="0" name=""/>
        <dsp:cNvSpPr/>
      </dsp:nvSpPr>
      <dsp:spPr>
        <a:xfrm>
          <a:off x="-84762" y="0"/>
          <a:ext cx="5357850" cy="535785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FEDA30-A9E2-46D5-B026-B89B8F5CD5EB}">
      <dsp:nvSpPr>
        <dsp:cNvPr id="0" name=""/>
        <dsp:cNvSpPr/>
      </dsp:nvSpPr>
      <dsp:spPr>
        <a:xfrm>
          <a:off x="84755" y="144840"/>
          <a:ext cx="8501415" cy="7250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Усвоение норм и правил экологически обоснованного взаимодействия с окружающим миром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120148" y="180233"/>
        <a:ext cx="8430629" cy="654238"/>
      </dsp:txXfrm>
    </dsp:sp>
    <dsp:sp modelId="{47860605-755C-4415-9144-34F6B5C75C47}">
      <dsp:nvSpPr>
        <dsp:cNvPr id="0" name=""/>
        <dsp:cNvSpPr/>
      </dsp:nvSpPr>
      <dsp:spPr>
        <a:xfrm>
          <a:off x="71452" y="1071570"/>
          <a:ext cx="8501415" cy="7619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Наличие потребности в приобретении экологических знаний, ориентация на практическое их применение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108647" y="1108765"/>
        <a:ext cx="8427025" cy="687563"/>
      </dsp:txXfrm>
    </dsp:sp>
    <dsp:sp modelId="{0C99AEF7-9A95-499E-A659-18DD56CE2B70}">
      <dsp:nvSpPr>
        <dsp:cNvPr id="0" name=""/>
        <dsp:cNvSpPr/>
      </dsp:nvSpPr>
      <dsp:spPr>
        <a:xfrm>
          <a:off x="0" y="2000264"/>
          <a:ext cx="8501415" cy="9113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Потребность в общении с представителями животного и растительного мира, сопереживание, проявление доброты, чуткости, милосердия к людям, природе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44488" y="2044752"/>
        <a:ext cx="8412439" cy="822367"/>
      </dsp:txXfrm>
    </dsp:sp>
    <dsp:sp modelId="{0F7AB174-2F09-4E88-BCC0-553E3C65922D}">
      <dsp:nvSpPr>
        <dsp:cNvPr id="0" name=""/>
        <dsp:cNvSpPr/>
      </dsp:nvSpPr>
      <dsp:spPr>
        <a:xfrm>
          <a:off x="0" y="3071833"/>
          <a:ext cx="8501415" cy="3167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Бережное отношение ко всему окружающему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15463" y="3087296"/>
        <a:ext cx="8470489" cy="285839"/>
      </dsp:txXfrm>
    </dsp:sp>
    <dsp:sp modelId="{B3153D5D-928D-4A5D-ADFC-FA90214A45AF}">
      <dsp:nvSpPr>
        <dsp:cNvPr id="0" name=""/>
        <dsp:cNvSpPr/>
      </dsp:nvSpPr>
      <dsp:spPr>
        <a:xfrm>
          <a:off x="71452" y="3500462"/>
          <a:ext cx="8501415" cy="8032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Проявление эстетических чувств, потребность самовыражения в творческой деятельности</a:t>
          </a:r>
          <a:endParaRPr lang="ru-RU" sz="2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10665" y="3539675"/>
        <a:ext cx="8422989" cy="724849"/>
      </dsp:txXfrm>
    </dsp:sp>
    <dsp:sp modelId="{2FD890FF-3235-4F76-A5EB-8B1FFAA82C89}">
      <dsp:nvSpPr>
        <dsp:cNvPr id="0" name=""/>
        <dsp:cNvSpPr/>
      </dsp:nvSpPr>
      <dsp:spPr>
        <a:xfrm>
          <a:off x="71452" y="4500594"/>
          <a:ext cx="8501415" cy="6358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Проявление инициативы в решении экологических проблем</a:t>
          </a:r>
          <a:endParaRPr lang="ru-RU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02492" y="4531634"/>
        <a:ext cx="8439335" cy="573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25F03-9384-4DCC-972B-1412F457F057}">
      <dsp:nvSpPr>
        <dsp:cNvPr id="0" name=""/>
        <dsp:cNvSpPr/>
      </dsp:nvSpPr>
      <dsp:spPr>
        <a:xfrm rot="5400000">
          <a:off x="-167505" y="239516"/>
          <a:ext cx="1116702" cy="7816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1" y="462857"/>
        <a:ext cx="781691" cy="335011"/>
      </dsp:txXfrm>
    </dsp:sp>
    <dsp:sp modelId="{44FC95A5-129B-4C1A-AB6D-7B50AE4F9B68}">
      <dsp:nvSpPr>
        <dsp:cNvPr id="0" name=""/>
        <dsp:cNvSpPr/>
      </dsp:nvSpPr>
      <dsp:spPr>
        <a:xfrm rot="5400000">
          <a:off x="4282725" y="-3538318"/>
          <a:ext cx="956003" cy="8038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Игровые методы: игры-опыты, игры-исследования, игры-медитации </a:t>
          </a:r>
          <a:endParaRPr lang="ru-R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41337" y="49738"/>
        <a:ext cx="7992112" cy="862667"/>
      </dsp:txXfrm>
    </dsp:sp>
    <dsp:sp modelId="{779B3B88-8E4B-471C-A9A6-67E9A90BEA9C}">
      <dsp:nvSpPr>
        <dsp:cNvPr id="0" name=""/>
        <dsp:cNvSpPr/>
      </dsp:nvSpPr>
      <dsp:spPr>
        <a:xfrm rot="5400000">
          <a:off x="-167505" y="1292079"/>
          <a:ext cx="1116702" cy="7816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1" y="1515420"/>
        <a:ext cx="781691" cy="335011"/>
      </dsp:txXfrm>
    </dsp:sp>
    <dsp:sp modelId="{606055BD-1EB3-469E-A4BC-9655F011B837}">
      <dsp:nvSpPr>
        <dsp:cNvPr id="0" name=""/>
        <dsp:cNvSpPr/>
      </dsp:nvSpPr>
      <dsp:spPr>
        <a:xfrm rot="5400000">
          <a:off x="4438153" y="-2531887"/>
          <a:ext cx="725856" cy="8038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Кейс - технология </a:t>
          </a:r>
          <a:endParaRPr lang="ru-RU" sz="2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1692" y="1160007"/>
        <a:ext cx="8003347" cy="654990"/>
      </dsp:txXfrm>
    </dsp:sp>
    <dsp:sp modelId="{AD8AB8B8-B5E2-4481-BF53-608931D13BBA}">
      <dsp:nvSpPr>
        <dsp:cNvPr id="0" name=""/>
        <dsp:cNvSpPr/>
      </dsp:nvSpPr>
      <dsp:spPr>
        <a:xfrm rot="5400000">
          <a:off x="-167505" y="2294982"/>
          <a:ext cx="1116702" cy="7816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1" y="2518323"/>
        <a:ext cx="781691" cy="335011"/>
      </dsp:txXfrm>
    </dsp:sp>
    <dsp:sp modelId="{E88A8AE4-825F-4DCE-B213-492252712EF3}">
      <dsp:nvSpPr>
        <dsp:cNvPr id="0" name=""/>
        <dsp:cNvSpPr/>
      </dsp:nvSpPr>
      <dsp:spPr>
        <a:xfrm rot="5400000">
          <a:off x="4438153" y="-1528984"/>
          <a:ext cx="725856" cy="8038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Деловые игры </a:t>
          </a:r>
          <a:endParaRPr lang="ru-RU" sz="2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1692" y="2162910"/>
        <a:ext cx="8003347" cy="654990"/>
      </dsp:txXfrm>
    </dsp:sp>
    <dsp:sp modelId="{7BD85FEB-B956-4D40-B120-D694D9D3E294}">
      <dsp:nvSpPr>
        <dsp:cNvPr id="0" name=""/>
        <dsp:cNvSpPr/>
      </dsp:nvSpPr>
      <dsp:spPr>
        <a:xfrm rot="5400000">
          <a:off x="-167505" y="3297886"/>
          <a:ext cx="1116702" cy="7816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1" y="3521227"/>
        <a:ext cx="781691" cy="335011"/>
      </dsp:txXfrm>
    </dsp:sp>
    <dsp:sp modelId="{E1D64935-70D0-456F-8A80-7E0797D43627}">
      <dsp:nvSpPr>
        <dsp:cNvPr id="0" name=""/>
        <dsp:cNvSpPr/>
      </dsp:nvSpPr>
      <dsp:spPr>
        <a:xfrm rot="5400000">
          <a:off x="4438153" y="-526080"/>
          <a:ext cx="725856" cy="8038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Игровые обучающие ситуации </a:t>
          </a:r>
          <a:endParaRPr lang="ru-RU" sz="26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1692" y="3165814"/>
        <a:ext cx="8003347" cy="654990"/>
      </dsp:txXfrm>
    </dsp:sp>
    <dsp:sp modelId="{5CCCD3A8-0B2B-45A4-9AC8-7916E5AC51FF}">
      <dsp:nvSpPr>
        <dsp:cNvPr id="0" name=""/>
        <dsp:cNvSpPr/>
      </dsp:nvSpPr>
      <dsp:spPr>
        <a:xfrm rot="5400000">
          <a:off x="-167505" y="4307386"/>
          <a:ext cx="1116702" cy="7816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1" y="4530727"/>
        <a:ext cx="781691" cy="335011"/>
      </dsp:txXfrm>
    </dsp:sp>
    <dsp:sp modelId="{710778F3-30BC-43DF-9361-D83F424D2A23}">
      <dsp:nvSpPr>
        <dsp:cNvPr id="0" name=""/>
        <dsp:cNvSpPr/>
      </dsp:nvSpPr>
      <dsp:spPr>
        <a:xfrm rot="5400000">
          <a:off x="4438153" y="736025"/>
          <a:ext cx="725856" cy="8038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Метод экологической идентификации </a:t>
          </a:r>
          <a:endParaRPr lang="ru-RU" sz="2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1692" y="4427920"/>
        <a:ext cx="8003347" cy="654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AE001-1294-48E5-A744-98E242888FDE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2FA86-16D0-4450-BC8A-AAC07FFB1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63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61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0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2828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118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5558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086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468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8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6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391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8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979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82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87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2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95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000496"/>
            <a:ext cx="7786742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Нравственно-экологическое воспитание детей старшего дошкольного возраста</a:t>
            </a:r>
            <a:endParaRPr lang="ru-RU" sz="3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1" descr="Прозрач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35"/>
            <a:ext cx="1357290" cy="166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00166" y="285728"/>
            <a:ext cx="740459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Государственное профессиональное образовательное учреждение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«Воркутинский педагогический колледж»</a:t>
            </a:r>
            <a:endParaRPr lang="ru-RU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4143380"/>
            <a:ext cx="4326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Курсовая работа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214950"/>
            <a:ext cx="48910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Выполнил студент гр. 30-В</a:t>
            </a: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Руководитель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1268" y="5214950"/>
            <a:ext cx="34227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Нагиц Д. И.</a:t>
            </a: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Черножукова Н.Ф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5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855" y="77581"/>
            <a:ext cx="8654384" cy="15696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Традиционные формы и методы нравственно-экологического воспитания дошкольников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959724" y="1916237"/>
            <a:ext cx="3200646" cy="1270998"/>
            <a:chOff x="2399925" y="591843"/>
            <a:chExt cx="3200646" cy="1270998"/>
          </a:xfrm>
        </p:grpSpPr>
        <p:sp>
          <p:nvSpPr>
            <p:cNvPr id="5" name="Овал 4"/>
            <p:cNvSpPr/>
            <p:nvPr/>
          </p:nvSpPr>
          <p:spPr>
            <a:xfrm>
              <a:off x="2399925" y="591843"/>
              <a:ext cx="3200646" cy="1270998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2868649" y="777976"/>
              <a:ext cx="2263198" cy="89873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Наблюдения</a:t>
              </a:r>
              <a:endParaRPr lang="ru-RU" sz="3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297402" y="3078841"/>
            <a:ext cx="3010782" cy="1374559"/>
            <a:chOff x="4336452" y="1675288"/>
            <a:chExt cx="3010782" cy="1374559"/>
          </a:xfrm>
        </p:grpSpPr>
        <p:sp>
          <p:nvSpPr>
            <p:cNvPr id="20" name="Овал 19"/>
            <p:cNvSpPr/>
            <p:nvPr/>
          </p:nvSpPr>
          <p:spPr>
            <a:xfrm>
              <a:off x="4336452" y="1675288"/>
              <a:ext cx="3010782" cy="1374559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Овал 4"/>
            <p:cNvSpPr/>
            <p:nvPr/>
          </p:nvSpPr>
          <p:spPr>
            <a:xfrm>
              <a:off x="4777371" y="1876587"/>
              <a:ext cx="2128944" cy="97196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Беседа</a:t>
              </a:r>
              <a:endParaRPr lang="ru-RU" sz="28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Стрелка вниз 21"/>
          <p:cNvSpPr/>
          <p:nvPr/>
        </p:nvSpPr>
        <p:spPr>
          <a:xfrm rot="3484094">
            <a:off x="2296903" y="2304717"/>
            <a:ext cx="357190" cy="84486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214282" y="4786322"/>
            <a:ext cx="3216486" cy="1321287"/>
            <a:chOff x="272764" y="3904215"/>
            <a:chExt cx="3216486" cy="1321287"/>
          </a:xfrm>
        </p:grpSpPr>
        <p:sp>
          <p:nvSpPr>
            <p:cNvPr id="14" name="Овал 13"/>
            <p:cNvSpPr/>
            <p:nvPr/>
          </p:nvSpPr>
          <p:spPr>
            <a:xfrm>
              <a:off x="272764" y="3904215"/>
              <a:ext cx="3216486" cy="1321287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Овал 4"/>
            <p:cNvSpPr/>
            <p:nvPr/>
          </p:nvSpPr>
          <p:spPr>
            <a:xfrm>
              <a:off x="743808" y="4097713"/>
              <a:ext cx="2274398" cy="93429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Праздники</a:t>
              </a:r>
              <a:endParaRPr lang="ru-RU" sz="2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Стрелка вниз 22"/>
          <p:cNvSpPr/>
          <p:nvPr/>
        </p:nvSpPr>
        <p:spPr>
          <a:xfrm rot="20045671">
            <a:off x="1102612" y="4154997"/>
            <a:ext cx="357190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22127" y="2943460"/>
            <a:ext cx="3126573" cy="1374559"/>
            <a:chOff x="239699" y="1768941"/>
            <a:chExt cx="3126573" cy="1374559"/>
          </a:xfrm>
        </p:grpSpPr>
        <p:sp>
          <p:nvSpPr>
            <p:cNvPr id="8" name="Овал 7"/>
            <p:cNvSpPr/>
            <p:nvPr/>
          </p:nvSpPr>
          <p:spPr>
            <a:xfrm>
              <a:off x="239699" y="1768941"/>
              <a:ext cx="3126573" cy="1374559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Овал 4"/>
            <p:cNvSpPr/>
            <p:nvPr/>
          </p:nvSpPr>
          <p:spPr>
            <a:xfrm>
              <a:off x="574730" y="1968729"/>
              <a:ext cx="2377485" cy="97196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Труд в природе</a:t>
              </a:r>
              <a:endParaRPr lang="ru-RU" sz="1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Стрелка вниз 24"/>
          <p:cNvSpPr/>
          <p:nvPr/>
        </p:nvSpPr>
        <p:spPr>
          <a:xfrm rot="11086434">
            <a:off x="7936061" y="4331429"/>
            <a:ext cx="357190" cy="837977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6698673" y="5077292"/>
            <a:ext cx="2408058" cy="1385141"/>
            <a:chOff x="4560172" y="3760198"/>
            <a:chExt cx="2408058" cy="1385141"/>
          </a:xfrm>
        </p:grpSpPr>
        <p:sp>
          <p:nvSpPr>
            <p:cNvPr id="17" name="Овал 16"/>
            <p:cNvSpPr/>
            <p:nvPr/>
          </p:nvSpPr>
          <p:spPr>
            <a:xfrm>
              <a:off x="4560172" y="3760198"/>
              <a:ext cx="2408058" cy="1385141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Овал 4"/>
            <p:cNvSpPr/>
            <p:nvPr/>
          </p:nvSpPr>
          <p:spPr>
            <a:xfrm>
              <a:off x="4912824" y="3963047"/>
              <a:ext cx="1702754" cy="97944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Игра</a:t>
              </a:r>
              <a:endParaRPr lang="ru-RU" sz="3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Стрелка вниз 25"/>
          <p:cNvSpPr/>
          <p:nvPr/>
        </p:nvSpPr>
        <p:spPr>
          <a:xfrm rot="7189737">
            <a:off x="6649228" y="2321664"/>
            <a:ext cx="357190" cy="104315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6200000">
            <a:off x="6359726" y="5585155"/>
            <a:ext cx="357190" cy="78581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199050" y="5365268"/>
            <a:ext cx="3200646" cy="1270998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TextBox 29"/>
          <p:cNvSpPr txBox="1"/>
          <p:nvPr/>
        </p:nvSpPr>
        <p:spPr>
          <a:xfrm>
            <a:off x="4000496" y="5715016"/>
            <a:ext cx="146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Опыты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трелка вниз 30"/>
          <p:cNvSpPr/>
          <p:nvPr/>
        </p:nvSpPr>
        <p:spPr>
          <a:xfrm rot="17289895">
            <a:off x="2749874" y="5815802"/>
            <a:ext cx="357190" cy="844866"/>
          </a:xfrm>
          <a:prstGeom prst="down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00108"/>
            <a:ext cx="3963290" cy="1631216"/>
          </a:xfrm>
          <a:solidFill>
            <a:schemeClr val="bg1"/>
          </a:solidFill>
          <a:ln>
            <a:solidFill>
              <a:srgbClr val="FF33CC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Методы формирования нравственно-экологического отношения к природе</a:t>
            </a:r>
            <a:endParaRPr lang="ru-RU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857496"/>
            <a:ext cx="3500462" cy="3683931"/>
          </a:xfrm>
          <a:ln>
            <a:solidFill>
              <a:srgbClr val="92D050"/>
            </a:solidFill>
          </a:ln>
        </p:spPr>
        <p:txBody>
          <a:bodyPr/>
          <a:lstStyle/>
          <a:p>
            <a:r>
              <a:rPr lang="ru-RU" sz="2400" dirty="0" smtClean="0"/>
              <a:t>Метод экологического отождествления</a:t>
            </a:r>
          </a:p>
          <a:p>
            <a:r>
              <a:rPr lang="ru-RU" sz="2400" dirty="0" smtClean="0"/>
              <a:t>Метод экологического сопереживания</a:t>
            </a:r>
          </a:p>
          <a:p>
            <a:r>
              <a:rPr lang="ru-RU" sz="2400" dirty="0" smtClean="0"/>
              <a:t>Метод экологической рефлексии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2928934"/>
            <a:ext cx="4143404" cy="3714776"/>
          </a:xfrm>
          <a:ln>
            <a:solidFill>
              <a:srgbClr val="32C32B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>Преодоление негативного отношения детей к животным</a:t>
            </a:r>
          </a:p>
          <a:p>
            <a:r>
              <a:rPr lang="ru-RU" sz="2400" dirty="0" smtClean="0"/>
              <a:t>Приёмы включения педагога в совместную эмоционально насыщенную деятельность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000108"/>
            <a:ext cx="4286280" cy="1631216"/>
          </a:xfrm>
          <a:prstGeom prst="rect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Методы и приёмы формирования положительного эстетического отношения к объектам природы</a:t>
            </a:r>
            <a:endParaRPr lang="ru-RU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0"/>
            <a:ext cx="785818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Группы методов нравственно-экологического воспитания </a:t>
            </a:r>
            <a:r>
              <a:rPr lang="ru-RU" sz="2400" i="1" dirty="0" smtClean="0">
                <a:solidFill>
                  <a:srgbClr val="002060"/>
                </a:solidFill>
              </a:rPr>
              <a:t>по Миронову А.В</a:t>
            </a:r>
            <a:r>
              <a:rPr lang="ru-RU" sz="2000" i="1" dirty="0" smtClean="0">
                <a:solidFill>
                  <a:srgbClr val="002060"/>
                </a:solidFill>
              </a:rPr>
              <a:t>. </a:t>
            </a:r>
            <a:endParaRPr lang="ru-RU" sz="24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8748464" cy="1152128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>
                <a:ln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b="1" dirty="0" smtClean="0">
                <a:ln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нновационные формы и методы нравственно-экологического </a:t>
            </a:r>
            <a:r>
              <a:rPr lang="ru-RU" sz="2800" b="1" dirty="0">
                <a:ln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воспитания дошкольников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63251905"/>
              </p:ext>
            </p:extLst>
          </p:nvPr>
        </p:nvGraphicFramePr>
        <p:xfrm>
          <a:off x="323528" y="1412776"/>
          <a:ext cx="88204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7316" y="5402240"/>
            <a:ext cx="656743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Вывод первой части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Тоня\Desktop\defc67278b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908720"/>
            <a:ext cx="4211813" cy="44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ÐÐ°ÑÑÐ¸Ð½ÐºÐ¸ Ð¿Ð¾ Ð·Ð°Ð¿ÑÐ¾ÑÑ Ð²ÑÐ²Ð¾Ð´"/>
          <p:cNvPicPr>
            <a:picLocks noChangeAspect="1" noChangeArrowheads="1"/>
          </p:cNvPicPr>
          <p:nvPr/>
        </p:nvPicPr>
        <p:blipFill>
          <a:blip r:embed="rId3"/>
          <a:srcRect l="1587" t="4761" r="6349" b="1588"/>
          <a:stretch>
            <a:fillRect/>
          </a:stretch>
        </p:blipFill>
        <p:spPr bwMode="auto">
          <a:xfrm>
            <a:off x="3474469" y="208445"/>
            <a:ext cx="4143404" cy="4214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21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532" y="1196752"/>
            <a:ext cx="8568952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констатирующего эксперимента:</a:t>
            </a:r>
          </a:p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Определение уровня сформированности нравственно-экологической воспитанности у детей старшего дошкольного возраста.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Задачи:</a:t>
            </a:r>
          </a:p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Подобрать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диагностический инструментарий для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определения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уровня сформированности нравственно-экологической воспитанности у детей 6-7 лет. 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2. Провести диагностику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определения уровня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сформированности уровня сформированности нравственно-экологической воспитанности у детей 6-7 лет.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3. Проанализировать полученные данные и сделать вывод о состоянии проблемы.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332656"/>
            <a:ext cx="806489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Практическая часть  исследования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88640"/>
            <a:ext cx="792088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Констатирующий эксперимент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658" y="1196752"/>
            <a:ext cx="7851725" cy="29854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База: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Муниципальное бюджетное дошкольное образовательное учреждение  «Детский сад №41 «Белоснежка»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озрастная группа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подготовительная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Общее количество детей в группе   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20 человек</a:t>
            </a:r>
          </a:p>
          <a:p>
            <a:pPr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Участники эксперимента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- 5 воспитанников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4202905"/>
            <a:ext cx="3995936" cy="267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745" y="116632"/>
            <a:ext cx="6347714" cy="728080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Беседа с детьми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80508" y="787931"/>
            <a:ext cx="4392488" cy="6247864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1 ЗАДАНИЕ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выявление уровня сформированности понимания ценности живых объектов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Любишь ли ты животных и растения?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какими живыми существами тебе нравится встречаться, с какими не нравится? Почему?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Зачем нужны животные и растения?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Могут ли люди прожить без животных и растений?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Есть ли у тебя дома животные и растения?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Как нужно относиться к животным и растениям? Почему?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7)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 ты как поступаешь с животными и растениями? Почему ты так делае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шь?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1016845"/>
            <a:ext cx="4473452" cy="338554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2 ЗАДАНИЕ.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Цель: выявление уровня сформированности представлений о нормах отношения к живому </a:t>
            </a:r>
            <a:endParaRPr lang="ru-RU" sz="20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1)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Хорошо ли поступил Костя? Почему?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2)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Как бы ты поступила на его месте?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3)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Какие добрые дела ты делал для животных и растений?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536" y="4541906"/>
            <a:ext cx="4146364" cy="245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7418785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Уровни сформированности - понимание ценности живых объектов у детей 6-7 </a:t>
            </a:r>
            <a:r>
              <a:rPr lang="ru-RU" dirty="0" smtClean="0"/>
              <a:t>лет (1 задание)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263329"/>
              </p:ext>
            </p:extLst>
          </p:nvPr>
        </p:nvGraphicFramePr>
        <p:xfrm>
          <a:off x="323528" y="2160588"/>
          <a:ext cx="7632848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75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85728"/>
            <a:ext cx="8081201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Обобщенные результаты констатирующего эксперимента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9512" y="1142984"/>
            <a:ext cx="8964488" cy="508862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Уровни сформированности нравственно-экологической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культуры у детей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6-7 лет, 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473199"/>
              </p:ext>
            </p:extLst>
          </p:nvPr>
        </p:nvGraphicFramePr>
        <p:xfrm>
          <a:off x="845332" y="2350175"/>
          <a:ext cx="7632848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660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97752" y="168276"/>
            <a:ext cx="8306696" cy="1604540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R="36195" indent="450215" algn="ctr">
              <a:spcAft>
                <a:spcPts val="0"/>
              </a:spcAft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Уровень сформированности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нравственно-   экологической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культуры у детей 6-7 лет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1561018" y="1772816"/>
            <a:ext cx="13373095" cy="66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-1561018" y="5439941"/>
            <a:ext cx="13373095" cy="66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29" y="1988840"/>
            <a:ext cx="7879639" cy="4601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214290"/>
            <a:ext cx="5133136" cy="70788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Актуальность темы</a:t>
            </a:r>
            <a:endParaRPr lang="ru-RU" sz="4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528638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286116" y="2857496"/>
            <a:ext cx="3714776" cy="1428760"/>
          </a:xfrm>
          <a:prstGeom prst="round2DiagRect">
            <a:avLst/>
          </a:prstGeom>
          <a:effectLst>
            <a:outerShdw blurRad="165100" dist="330200" dir="6780000" sx="93000" sy="93000" rotWithShape="0">
              <a:srgbClr val="000000">
                <a:alpha val="22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Концепция экологического образования и просвещения населения Республики Коми до 2025 года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14282" y="2357430"/>
            <a:ext cx="2928958" cy="1643074"/>
          </a:xfrm>
          <a:prstGeom prst="round2DiagRect">
            <a:avLst/>
          </a:prstGeom>
          <a:effectLst>
            <a:outerShdw blurRad="165100" dist="330200" dir="6780000" sx="93000" sy="93000" algn="t" rotWithShape="0">
              <a:prstClr val="black">
                <a:alpha val="23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Федеральный Закон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«Об образовании в РФ» </a:t>
            </a:r>
            <a:endParaRPr lang="ru-RU" sz="2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488" y="1142984"/>
            <a:ext cx="3857652" cy="1000132"/>
          </a:xfrm>
          <a:prstGeom prst="roundRect">
            <a:avLst/>
          </a:prstGeom>
          <a:effectLst>
            <a:outerShdw blurRad="165100" dist="330200" dir="6780000" sx="93000" sy="93000" rotWithShape="0">
              <a:prstClr val="black">
                <a:alpha val="22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Проблемы окружающей среды и человека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Скругленная соединительная линия 16"/>
          <p:cNvCxnSpPr/>
          <p:nvPr/>
        </p:nvCxnSpPr>
        <p:spPr>
          <a:xfrm rot="10800000">
            <a:off x="788920" y="4157982"/>
            <a:ext cx="1925692" cy="1313072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6786578" y="2143116"/>
            <a:ext cx="2357422" cy="642942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ФГОС ДО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Скругленная соединительная линия 25"/>
          <p:cNvCxnSpPr/>
          <p:nvPr/>
        </p:nvCxnSpPr>
        <p:spPr>
          <a:xfrm>
            <a:off x="6786578" y="1500174"/>
            <a:ext cx="1000132" cy="428628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Скругленная соединительная линия 27"/>
          <p:cNvCxnSpPr/>
          <p:nvPr/>
        </p:nvCxnSpPr>
        <p:spPr>
          <a:xfrm rot="5400000">
            <a:off x="7036611" y="2964653"/>
            <a:ext cx="1143008" cy="928694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436" name="Picture 4" descr="Книга: &quot;Федеральный закон &quot;Об образовании в Российской Федерации&quot; № 273-ФЗ&quot;.  Купить книгу, читать рецензии | ISBN 978-5-392-18281-7 | Лабирин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486939"/>
            <a:ext cx="1643074" cy="2129502"/>
          </a:xfrm>
          <a:prstGeom prst="rect">
            <a:avLst/>
          </a:prstGeom>
          <a:noFill/>
        </p:spPr>
      </p:pic>
      <p:cxnSp>
        <p:nvCxnSpPr>
          <p:cNvPr id="25" name="Скругленная соединительная линия 24"/>
          <p:cNvCxnSpPr/>
          <p:nvPr/>
        </p:nvCxnSpPr>
        <p:spPr>
          <a:xfrm rot="10800000" flipV="1">
            <a:off x="1643042" y="1500174"/>
            <a:ext cx="857256" cy="642942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Скругленная соединительная линия 33"/>
          <p:cNvCxnSpPr/>
          <p:nvPr/>
        </p:nvCxnSpPr>
        <p:spPr>
          <a:xfrm rot="16200000" flipV="1">
            <a:off x="4822033" y="2250273"/>
            <a:ext cx="571504" cy="500066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http://www.millattashlar.ru/images/2/21/%D0%A4%D0%BB%D0%B0%D0%B3_%D0%B8_%D0%B3%D0%B5%D1%80%D0%B1_%D0%9A%D0%BE%D0%BC%D0%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26" y="4606828"/>
            <a:ext cx="2470131" cy="188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38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ÐÐ°ÑÑÐ¸Ð½ÐºÐ¸ Ð¿Ð¾ Ð·Ð°Ð¿ÑÐ¾ÑÑ Ð·Ð½Ð°ÑÐ¾Ðº Ð¿ÑÐ¾Ð±Ð»ÐµÐ¼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ÐÐ°ÑÑÐ¸Ð½ÐºÐ¸ Ð¿Ð¾ Ð·Ð°Ð¿ÑÐ¾ÑÑ Ð·Ð½Ð°ÑÐ¾Ðº Ð¿ÑÐ¾Ð±Ð»ÐµÐ¼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ÐÐ°ÑÑÐ¸Ð½ÐºÐ¸ Ð¿Ð¾ Ð·Ð°Ð¿ÑÐ¾ÑÑ Ð·Ð½Ð°ÑÐ¾Ðº Ð¿ÑÐ¾Ð±Ð»ÐµÐ¼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1" name="Picture 7" descr="G:\загружено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100000" l="2667" r="92889">
                        <a14:foregroundMark x1="40444" y1="27556" x2="39111" y2="72889"/>
                        <a14:foregroundMark x1="57778" y1="88000" x2="57778" y2="88000"/>
                        <a14:foregroundMark x1="67556" y1="84889" x2="67556" y2="84889"/>
                        <a14:foregroundMark x1="47556" y1="12889" x2="47556" y2="12889"/>
                        <a14:backgroundMark x1="63556" y1="86222" x2="63556" y2="86222"/>
                        <a14:backgroundMark x1="65778" y1="52444" x2="65778" y2="52444"/>
                        <a14:backgroundMark x1="63556" y1="62222" x2="66222" y2="47556"/>
                        <a14:backgroundMark x1="51556" y1="12444" x2="64000" y2="8000"/>
                        <a14:backgroundMark x1="74667" y1="9333" x2="80889" y2="200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332656" y="908720"/>
            <a:ext cx="4730298" cy="4730298"/>
          </a:xfrm>
          <a:prstGeom prst="rect">
            <a:avLst/>
          </a:prstGeom>
          <a:noFill/>
        </p:spPr>
      </p:pic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2699792" y="942839"/>
            <a:ext cx="6588224" cy="59554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/>
              <a:t>1 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Преобладание среднего уровня нравственно-экологический воспитанности личности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 отмечается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избирательная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направленность и проявление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неприязненного отношения к животным с точки зрения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опасности</a:t>
            </a:r>
          </a:p>
          <a:p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3. Дети замечают нарушения правил поведения в природе,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не могут объяснить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У детей отсутствует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понимание ценности жизни живых объектов природы, отмечается слабое представление о природоохранной деятельности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работе воспитатель  использует традиционные формы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методы экологического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образования, что существенно обедняет педагогический процесс.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0655" y="331652"/>
            <a:ext cx="640764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785926"/>
            <a:ext cx="7786742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Нравственно-экологическое воспитание детей старшего дошкольного возраста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1" descr="Прозрач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35"/>
            <a:ext cx="1357290" cy="166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00166" y="285728"/>
            <a:ext cx="740459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Государственное профессиональное образовательное учреждение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«Воркутинский педагогический колледж»</a:t>
            </a:r>
            <a:endParaRPr lang="ru-RU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4143380"/>
            <a:ext cx="4326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Курсовая работа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214950"/>
            <a:ext cx="48910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Выполнил студент гр. 30-В</a:t>
            </a: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Руководитель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1268" y="5214950"/>
            <a:ext cx="34227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Нагиц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Д. И.</a:t>
            </a: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Черножукова Н.Ф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5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428736"/>
            <a:ext cx="8358246" cy="37240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i="1" kern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sz="3200" kern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800" kern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изучение </a:t>
            </a:r>
            <a:r>
              <a:rPr lang="ru-RU" sz="2800" kern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особенностей нравственно-экологического воспитания детей старшего дошкольного возраста</a:t>
            </a:r>
            <a:r>
              <a:rPr lang="ru-RU" sz="2800" kern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3200" b="1" i="1" kern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Объект</a:t>
            </a:r>
            <a:r>
              <a:rPr lang="ru-RU" sz="3200" kern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800" kern="1100" dirty="0" smtClean="0">
                <a:latin typeface="Arial" pitchFamily="34" charset="0"/>
                <a:cs typeface="Arial" pitchFamily="34" charset="0"/>
              </a:rPr>
              <a:t>нравственно-экологическое </a:t>
            </a:r>
            <a:r>
              <a:rPr lang="ru-RU" sz="2800" kern="1100" dirty="0">
                <a:latin typeface="Arial" pitchFamily="34" charset="0"/>
                <a:cs typeface="Arial" pitchFamily="34" charset="0"/>
              </a:rPr>
              <a:t>воспитание детей старшего дошкольного </a:t>
            </a:r>
            <a:r>
              <a:rPr lang="ru-RU" sz="2800" kern="1100" dirty="0" smtClean="0">
                <a:latin typeface="Arial" pitchFamily="34" charset="0"/>
                <a:cs typeface="Arial" pitchFamily="34" charset="0"/>
              </a:rPr>
              <a:t>возраста.</a:t>
            </a:r>
          </a:p>
          <a:p>
            <a:r>
              <a:rPr lang="ru-RU" sz="3200" b="1" i="1" kern="1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Предмет: </a:t>
            </a:r>
            <a:r>
              <a:rPr lang="ru-RU" sz="2800" kern="1100" dirty="0" smtClean="0">
                <a:latin typeface="Arial" pitchFamily="34" charset="0"/>
                <a:cs typeface="Arial" pitchFamily="34" charset="0"/>
              </a:rPr>
              <a:t>особенности нравственно – </a:t>
            </a:r>
          </a:p>
          <a:p>
            <a:r>
              <a:rPr lang="ru-RU" sz="2800" kern="1100" dirty="0" smtClean="0">
                <a:latin typeface="Arial" pitchFamily="34" charset="0"/>
                <a:cs typeface="Arial" pitchFamily="34" charset="0"/>
              </a:rPr>
              <a:t>экологического </a:t>
            </a:r>
            <a:r>
              <a:rPr lang="ru-RU" sz="2800" kern="1100" dirty="0">
                <a:latin typeface="Arial" pitchFamily="34" charset="0"/>
                <a:cs typeface="Arial" pitchFamily="34" charset="0"/>
              </a:rPr>
              <a:t>воспитания в ДОУ.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0166" y="571480"/>
            <a:ext cx="6590009" cy="64633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Методологический аппарат </a:t>
            </a:r>
            <a:endParaRPr lang="ru-RU" sz="3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6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285860"/>
            <a:ext cx="8001056" cy="526297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Задачи: </a:t>
            </a:r>
            <a:endParaRPr lang="ru-RU" sz="4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Дать теоретическое обоснование проблемы нравственно-экологического воспитания у детей старшего дошкольного возраста.</a:t>
            </a:r>
          </a:p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Определить состояние проблемы нравственно-экологического воспитания у детей старшего дошкольного возраста в практике работы ДОО. </a:t>
            </a:r>
          </a:p>
          <a:p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357166"/>
            <a:ext cx="659000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Методологический аппарат </a:t>
            </a:r>
            <a:endParaRPr lang="ru-RU" sz="3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74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864396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Вклад педагогов классиков ученых по проблеме  нравственно-экологического воспитания детей</a:t>
            </a:r>
            <a:endParaRPr lang="ru-RU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 descr="G:\Коменс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143248"/>
            <a:ext cx="3098532" cy="2500330"/>
          </a:xfrm>
          <a:prstGeom prst="rect">
            <a:avLst/>
          </a:prstGeom>
          <a:noFill/>
        </p:spPr>
      </p:pic>
      <p:pic>
        <p:nvPicPr>
          <p:cNvPr id="1037" name="Picture 13" descr="G:\Песталоци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71810"/>
            <a:ext cx="2000264" cy="2933441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71472" y="2214554"/>
            <a:ext cx="2287421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Песталоцци И. Г.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0430" y="2214554"/>
            <a:ext cx="2149756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Коменский Я.А.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ÐÐ°ÑÑÐ¸Ð½ÐºÐ¸ Ð¿Ð¾ Ð·Ð°Ð¿ÑÐ¾ÑÑ ÑÑÐ¸Ð½ÑÐºÐ¸Ð¹ ÑÐ¾ÑÐ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928934"/>
            <a:ext cx="2290588" cy="3429024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643702" y="2214554"/>
            <a:ext cx="1997535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Ушинский К.Д.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AutoShape 2" descr="Миронов, Арсений Дмитрие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Миронов, Арсений Дмитрие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Миронов, Арсений Дмитрие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Миронов Анатолий Владимир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Миронов Анатолий Владимир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4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285728"/>
            <a:ext cx="7606121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Вклад современных ученых</a:t>
            </a:r>
            <a:endParaRPr lang="ru-RU" sz="4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071678"/>
            <a:ext cx="1787477" cy="40011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Рыжова Н.А.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 descr="G:\Рыж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1643074" cy="25236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6314" y="1571612"/>
            <a:ext cx="1859035" cy="40011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Зебзеева В.А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 descr="G:\Завзее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071678"/>
            <a:ext cx="1929463" cy="25717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57422" y="3357562"/>
            <a:ext cx="2272995" cy="40011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Николаева С. Н.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ПРОГРАММНОЕ ОБЕСПЕЧЕНИЕ ДОШКОЛЬНОГО ЭКОЛОГИЧЕСКОГО ОБРАЗОВАНИЯ - PDF Free  Downlo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000504"/>
            <a:ext cx="1785950" cy="2428892"/>
          </a:xfrm>
          <a:prstGeom prst="rect">
            <a:avLst/>
          </a:prstGeom>
          <a:noFill/>
        </p:spPr>
      </p:pic>
      <p:pic>
        <p:nvPicPr>
          <p:cNvPr id="10" name="Рисунок 9" descr="629c22610d78141ea506cdd88aecd4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3571876"/>
            <a:ext cx="2000686" cy="30004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29454" y="3000372"/>
            <a:ext cx="2000264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Миронов А. В.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285728"/>
            <a:ext cx="796438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понятия</a:t>
            </a:r>
            <a:endParaRPr lang="ru-RU" sz="54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99FF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46682"/>
            <a:ext cx="9144000" cy="55113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9FF6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863300" y="2514137"/>
            <a:ext cx="5760640" cy="1788138"/>
          </a:xfrm>
          <a:prstGeom prst="rect">
            <a:avLst/>
          </a:prstGeom>
        </p:spPr>
      </p:pic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3428992" y="3929066"/>
            <a:ext cx="2737209" cy="1772565"/>
            <a:chOff x="1440" y="3000"/>
            <a:chExt cx="1440" cy="1060"/>
          </a:xfrm>
          <a:solidFill>
            <a:srgbClr val="00FF00"/>
          </a:solidFill>
        </p:grpSpPr>
        <p:sp>
          <p:nvSpPr>
            <p:cNvPr id="17" name="AutoShape 8"/>
            <p:cNvSpPr>
              <a:spLocks noChangeArrowheads="1"/>
            </p:cNvSpPr>
            <p:nvPr/>
          </p:nvSpPr>
          <p:spPr bwMode="gray">
            <a:xfrm>
              <a:off x="1440" y="3000"/>
              <a:ext cx="1440" cy="1008"/>
            </a:xfrm>
            <a:prstGeom prst="upArrow">
              <a:avLst>
                <a:gd name="adj1" fmla="val 78306"/>
                <a:gd name="adj2" fmla="val 48213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gray">
            <a:xfrm>
              <a:off x="1611" y="3563"/>
              <a:ext cx="1125" cy="49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Воспитание</a:t>
              </a:r>
              <a:endPara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/>
              <a:endParaRPr lang="ru-RU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428728" y="5657671"/>
            <a:ext cx="6552728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Нравственно-экологическое воспитание</a:t>
            </a:r>
            <a:endParaRPr lang="en-US" sz="3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951782" y="4268877"/>
            <a:ext cx="24612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997195" y="4611949"/>
            <a:ext cx="343764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071802" y="3000372"/>
            <a:ext cx="343764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Экологическое образование</a:t>
            </a:r>
            <a:endParaRPr lang="en-U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688921" y="3167755"/>
            <a:ext cx="403244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000000"/>
                </a:solidFill>
              </a:rPr>
              <a:t>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500166" y="2000240"/>
            <a:ext cx="655966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Экологическая культура</a:t>
            </a:r>
            <a:endParaRPr lang="en-US" sz="3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15370" cy="1643074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Уровни показателей сформированности нравственно-экологической личности (Зебзеева В. А.)</a:t>
            </a:r>
            <a:endParaRPr lang="ru-RU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500306"/>
            <a:ext cx="85725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1.Внутренний уровень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оперирование категориями, как потребности, способности,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интересы, ценности, мотивы, привычки, чувства,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эмоции, знания, умения, навыки, субъектная позиция и др. </a:t>
            </a:r>
          </a:p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2. Внешний уровень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отношение, поведение,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поступок, деятельность, взаимодействие и др.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865" y="107118"/>
            <a:ext cx="8229600" cy="1035866"/>
          </a:xfrm>
          <a:prstGeom prst="round1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Проявления нравственно-экологической позиции личности</a:t>
            </a:r>
            <a:endParaRPr lang="ru-RU" sz="2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16200000" flipH="1">
            <a:off x="1786761" y="3760474"/>
            <a:ext cx="642942" cy="216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000232" y="5567203"/>
            <a:ext cx="1500198" cy="214314"/>
          </a:xfrm>
          <a:prstGeom prst="straightConnector1">
            <a:avLst/>
          </a:prstGeom>
          <a:ln>
            <a:solidFill>
              <a:srgbClr val="CC00CC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6000760" y="5317448"/>
            <a:ext cx="92869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7858148" y="3321843"/>
            <a:ext cx="98228" cy="8929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000760" y="642918"/>
            <a:ext cx="260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Цветкова И. В.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" name="Схема 33"/>
          <p:cNvGraphicFramePr/>
          <p:nvPr>
            <p:extLst>
              <p:ext uri="{D42A27DB-BD31-4B8C-83A1-F6EECF244321}">
                <p14:modId xmlns:p14="http://schemas.microsoft.com/office/powerpoint/2010/main" val="3089683099"/>
              </p:ext>
            </p:extLst>
          </p:nvPr>
        </p:nvGraphicFramePr>
        <p:xfrm>
          <a:off x="214282" y="1285860"/>
          <a:ext cx="8501409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02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2052</TotalTime>
  <Words>707</Words>
  <Application>Microsoft Office PowerPoint</Application>
  <PresentationFormat>Экран (4:3)</PresentationFormat>
  <Paragraphs>128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Book Antiqua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Уровни показателей сформированности нравственно-экологической личности (Зебзеева В. А.)</vt:lpstr>
      <vt:lpstr>Проявления нравственно-экологической позиции личности</vt:lpstr>
      <vt:lpstr>Презентация PowerPoint</vt:lpstr>
      <vt:lpstr>Методы формирования нравственно-экологического отношения к природе</vt:lpstr>
      <vt:lpstr>Инновационные формы и методы нравственно-экологического воспитания дошкольников</vt:lpstr>
      <vt:lpstr>Презентация PowerPoint</vt:lpstr>
      <vt:lpstr>Презентация PowerPoint</vt:lpstr>
      <vt:lpstr>Презентация PowerPoint</vt:lpstr>
      <vt:lpstr>Беседа с детьми</vt:lpstr>
      <vt:lpstr>Уровни сформированности - понимание ценности живых объектов у детей 6-7 лет (1 задание)</vt:lpstr>
      <vt:lpstr>Презентация PowerPoint</vt:lpstr>
      <vt:lpstr>Уровень сформированности нравственно-   экологической культуры у детей 6-7 лет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АлекСофа</dc:creator>
  <cp:lastModifiedBy>RePack by Diakov</cp:lastModifiedBy>
  <cp:revision>102</cp:revision>
  <dcterms:created xsi:type="dcterms:W3CDTF">2018-11-29T14:38:34Z</dcterms:created>
  <dcterms:modified xsi:type="dcterms:W3CDTF">2021-12-16T04:00:18Z</dcterms:modified>
  <cp:contentStatus/>
</cp:coreProperties>
</file>