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0" r:id="rId4"/>
    <p:sldId id="281" r:id="rId5"/>
    <p:sldId id="258" r:id="rId6"/>
    <p:sldId id="259" r:id="rId7"/>
    <p:sldId id="261" r:id="rId8"/>
    <p:sldId id="262" r:id="rId9"/>
    <p:sldId id="260" r:id="rId10"/>
    <p:sldId id="263" r:id="rId11"/>
    <p:sldId id="264" r:id="rId12"/>
    <p:sldId id="283" r:id="rId13"/>
    <p:sldId id="265" r:id="rId14"/>
    <p:sldId id="266" r:id="rId15"/>
    <p:sldId id="277" r:id="rId16"/>
    <p:sldId id="267" r:id="rId17"/>
    <p:sldId id="268" r:id="rId18"/>
    <p:sldId id="269" r:id="rId19"/>
    <p:sldId id="270" r:id="rId20"/>
    <p:sldId id="271" r:id="rId21"/>
    <p:sldId id="275" r:id="rId22"/>
    <p:sldId id="274" r:id="rId23"/>
    <p:sldId id="276" r:id="rId24"/>
    <p:sldId id="278" r:id="rId25"/>
    <p:sldId id="279" r:id="rId2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42" d="100"/>
          <a:sy n="42" d="100"/>
        </p:scale>
        <p:origin x="1794" y="6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7860B69-8E11-4D5C-A50C-E0682C387116}" type="datetimeFigureOut">
              <a:rPr lang="ru-RU" smtClean="0"/>
              <a:t>27.03.2022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C07AA7-0A87-4A6D-88B5-62F558F2A102}" type="slidenum">
              <a:rPr lang="ru-RU" smtClean="0"/>
              <a:t>‹#›</a:t>
            </a:fld>
            <a:endParaRPr lang="ru-RU"/>
          </a:p>
        </p:txBody>
      </p:sp>
    </p:spTree>
    <p:extLst>
      <p:ext uri="{BB962C8B-B14F-4D97-AF65-F5344CB8AC3E}">
        <p14:creationId xmlns:p14="http://schemas.microsoft.com/office/powerpoint/2010/main" val="1289775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7860B69-8E11-4D5C-A50C-E0682C387116}" type="datetimeFigureOut">
              <a:rPr lang="ru-RU" smtClean="0"/>
              <a:t>27.03.2022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C07AA7-0A87-4A6D-88B5-62F558F2A102}" type="slidenum">
              <a:rPr lang="ru-RU" smtClean="0"/>
              <a:t>‹#›</a:t>
            </a:fld>
            <a:endParaRPr lang="ru-RU"/>
          </a:p>
        </p:txBody>
      </p:sp>
    </p:spTree>
    <p:extLst>
      <p:ext uri="{BB962C8B-B14F-4D97-AF65-F5344CB8AC3E}">
        <p14:creationId xmlns:p14="http://schemas.microsoft.com/office/powerpoint/2010/main" val="3642168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7860B69-8E11-4D5C-A50C-E0682C387116}" type="datetimeFigureOut">
              <a:rPr lang="ru-RU" smtClean="0"/>
              <a:t>27.03.2022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C07AA7-0A87-4A6D-88B5-62F558F2A102}" type="slidenum">
              <a:rPr lang="ru-RU" smtClean="0"/>
              <a:t>‹#›</a:t>
            </a:fld>
            <a:endParaRPr lang="ru-RU"/>
          </a:p>
        </p:txBody>
      </p:sp>
    </p:spTree>
    <p:extLst>
      <p:ext uri="{BB962C8B-B14F-4D97-AF65-F5344CB8AC3E}">
        <p14:creationId xmlns:p14="http://schemas.microsoft.com/office/powerpoint/2010/main" val="2251986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7860B69-8E11-4D5C-A50C-E0682C387116}" type="datetimeFigureOut">
              <a:rPr lang="ru-RU" smtClean="0"/>
              <a:t>27.03.2022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C07AA7-0A87-4A6D-88B5-62F558F2A102}" type="slidenum">
              <a:rPr lang="ru-RU" smtClean="0"/>
              <a:t>‹#›</a:t>
            </a:fld>
            <a:endParaRPr lang="ru-RU"/>
          </a:p>
        </p:txBody>
      </p:sp>
    </p:spTree>
    <p:extLst>
      <p:ext uri="{BB962C8B-B14F-4D97-AF65-F5344CB8AC3E}">
        <p14:creationId xmlns:p14="http://schemas.microsoft.com/office/powerpoint/2010/main" val="968311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7860B69-8E11-4D5C-A50C-E0682C387116}" type="datetimeFigureOut">
              <a:rPr lang="ru-RU" smtClean="0"/>
              <a:t>27.03.2022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CC07AA7-0A87-4A6D-88B5-62F558F2A102}" type="slidenum">
              <a:rPr lang="ru-RU" smtClean="0"/>
              <a:t>‹#›</a:t>
            </a:fld>
            <a:endParaRPr lang="ru-RU"/>
          </a:p>
        </p:txBody>
      </p:sp>
    </p:spTree>
    <p:extLst>
      <p:ext uri="{BB962C8B-B14F-4D97-AF65-F5344CB8AC3E}">
        <p14:creationId xmlns:p14="http://schemas.microsoft.com/office/powerpoint/2010/main" val="2896495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7860B69-8E11-4D5C-A50C-E0682C387116}" type="datetimeFigureOut">
              <a:rPr lang="ru-RU" smtClean="0"/>
              <a:t>27.03.2022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CC07AA7-0A87-4A6D-88B5-62F558F2A102}" type="slidenum">
              <a:rPr lang="ru-RU" smtClean="0"/>
              <a:t>‹#›</a:t>
            </a:fld>
            <a:endParaRPr lang="ru-RU"/>
          </a:p>
        </p:txBody>
      </p:sp>
    </p:spTree>
    <p:extLst>
      <p:ext uri="{BB962C8B-B14F-4D97-AF65-F5344CB8AC3E}">
        <p14:creationId xmlns:p14="http://schemas.microsoft.com/office/powerpoint/2010/main" val="877299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7860B69-8E11-4D5C-A50C-E0682C387116}" type="datetimeFigureOut">
              <a:rPr lang="ru-RU" smtClean="0"/>
              <a:t>27.03.2022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CC07AA7-0A87-4A6D-88B5-62F558F2A102}" type="slidenum">
              <a:rPr lang="ru-RU" smtClean="0"/>
              <a:t>‹#›</a:t>
            </a:fld>
            <a:endParaRPr lang="ru-RU"/>
          </a:p>
        </p:txBody>
      </p:sp>
    </p:spTree>
    <p:extLst>
      <p:ext uri="{BB962C8B-B14F-4D97-AF65-F5344CB8AC3E}">
        <p14:creationId xmlns:p14="http://schemas.microsoft.com/office/powerpoint/2010/main" val="3538407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7860B69-8E11-4D5C-A50C-E0682C387116}" type="datetimeFigureOut">
              <a:rPr lang="ru-RU" smtClean="0"/>
              <a:t>27.03.2022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CC07AA7-0A87-4A6D-88B5-62F558F2A102}" type="slidenum">
              <a:rPr lang="ru-RU" smtClean="0"/>
              <a:t>‹#›</a:t>
            </a:fld>
            <a:endParaRPr lang="ru-RU"/>
          </a:p>
        </p:txBody>
      </p:sp>
    </p:spTree>
    <p:extLst>
      <p:ext uri="{BB962C8B-B14F-4D97-AF65-F5344CB8AC3E}">
        <p14:creationId xmlns:p14="http://schemas.microsoft.com/office/powerpoint/2010/main" val="15405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7860B69-8E11-4D5C-A50C-E0682C387116}" type="datetimeFigureOut">
              <a:rPr lang="ru-RU" smtClean="0"/>
              <a:t>27.03.2022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CC07AA7-0A87-4A6D-88B5-62F558F2A102}" type="slidenum">
              <a:rPr lang="ru-RU" smtClean="0"/>
              <a:t>‹#›</a:t>
            </a:fld>
            <a:endParaRPr lang="ru-RU"/>
          </a:p>
        </p:txBody>
      </p:sp>
    </p:spTree>
    <p:extLst>
      <p:ext uri="{BB962C8B-B14F-4D97-AF65-F5344CB8AC3E}">
        <p14:creationId xmlns:p14="http://schemas.microsoft.com/office/powerpoint/2010/main" val="2133607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E7860B69-8E11-4D5C-A50C-E0682C387116}" type="datetimeFigureOut">
              <a:rPr lang="ru-RU" smtClean="0"/>
              <a:t>27.03.2022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CC07AA7-0A87-4A6D-88B5-62F558F2A102}" type="slidenum">
              <a:rPr lang="ru-RU" smtClean="0"/>
              <a:t>‹#›</a:t>
            </a:fld>
            <a:endParaRPr lang="ru-RU"/>
          </a:p>
        </p:txBody>
      </p:sp>
    </p:spTree>
    <p:extLst>
      <p:ext uri="{BB962C8B-B14F-4D97-AF65-F5344CB8AC3E}">
        <p14:creationId xmlns:p14="http://schemas.microsoft.com/office/powerpoint/2010/main" val="352165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E7860B69-8E11-4D5C-A50C-E0682C387116}" type="datetimeFigureOut">
              <a:rPr lang="ru-RU" smtClean="0"/>
              <a:t>27.03.2022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CC07AA7-0A87-4A6D-88B5-62F558F2A102}" type="slidenum">
              <a:rPr lang="ru-RU" smtClean="0"/>
              <a:t>‹#›</a:t>
            </a:fld>
            <a:endParaRPr lang="ru-RU"/>
          </a:p>
        </p:txBody>
      </p:sp>
    </p:spTree>
    <p:extLst>
      <p:ext uri="{BB962C8B-B14F-4D97-AF65-F5344CB8AC3E}">
        <p14:creationId xmlns:p14="http://schemas.microsoft.com/office/powerpoint/2010/main" val="2630660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860B69-8E11-4D5C-A50C-E0682C387116}" type="datetimeFigureOut">
              <a:rPr lang="ru-RU" smtClean="0"/>
              <a:t>27.03.2022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C07AA7-0A87-4A6D-88B5-62F558F2A102}" type="slidenum">
              <a:rPr lang="ru-RU" smtClean="0"/>
              <a:t>‹#›</a:t>
            </a:fld>
            <a:endParaRPr lang="ru-RU"/>
          </a:p>
        </p:txBody>
      </p:sp>
    </p:spTree>
    <p:extLst>
      <p:ext uri="{BB962C8B-B14F-4D97-AF65-F5344CB8AC3E}">
        <p14:creationId xmlns:p14="http://schemas.microsoft.com/office/powerpoint/2010/main" val="3180739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hyperlink" Target="https://ru.wikipedia.org/wiki/%D0%9F%D0%B5%D0%B4%D0%B0%D0%B3%D0%BE%D0%B3%D0%B8%D0%BA%D0%B0_%D0%9C%D0%BE%D0%BD%D1%82%D0%B5%D1%81%D1%81%D0%BE%D1%80%D0%B8" TargetMode="External"/><Relationship Id="rId3" Type="http://schemas.openxmlformats.org/officeDocument/2006/relationships/image" Target="../media/image4.png"/><Relationship Id="rId7" Type="http://schemas.openxmlformats.org/officeDocument/2006/relationships/hyperlink" Target="https://ru.wikipedia.org/wiki/1952_%D0%B3%D0%BE%D0%B4"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https://ru.wikipedia.org/wiki/6_%D0%BC%D0%B0%D1%8F" TargetMode="External"/><Relationship Id="rId5" Type="http://schemas.openxmlformats.org/officeDocument/2006/relationships/hyperlink" Target="https://ru.wikipedia.org/wiki/1870_%D0%B3%D0%BE%D0%B4" TargetMode="External"/><Relationship Id="rId4" Type="http://schemas.openxmlformats.org/officeDocument/2006/relationships/hyperlink" Target="https://ru.wikipedia.org/wiki/31_%D0%B0%D0%B2%D0%B3%D1%83%D1%81%D1%82%D0%B0"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C3%89douard_S%C3%A9guin" TargetMode="External"/><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hyperlink" Target="https://ru.wikipedia.org/wiki/%D0%98%D1%82%D0%B0%D1%80,_%D0%96%D0%B0%D0%BD_%D0%9C%D0%B0%D1%80%D0%BA_%D0%93%D0%B0%D1%81%D0%BF%D0%B0%D1%8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58000"/>
          </a:xfrm>
          <a:prstGeom prst="rect">
            <a:avLst/>
          </a:prstGeom>
        </p:spPr>
      </p:pic>
      <p:sp>
        <p:nvSpPr>
          <p:cNvPr id="2" name="Заголовок 1"/>
          <p:cNvSpPr>
            <a:spLocks noGrp="1"/>
          </p:cNvSpPr>
          <p:nvPr>
            <p:ph type="ctrTitle"/>
          </p:nvPr>
        </p:nvSpPr>
        <p:spPr>
          <a:effectLst>
            <a:glow rad="101600">
              <a:schemeClr val="accent5">
                <a:satMod val="175000"/>
                <a:alpha val="40000"/>
              </a:schemeClr>
            </a:glow>
          </a:effectLst>
        </p:spPr>
        <p:txBody>
          <a:bodyPr/>
          <a:lstStyle/>
          <a:p>
            <a:r>
              <a:rPr lang="ru-RU" dirty="0" smtClean="0">
                <a:ln w="0"/>
                <a:effectLst>
                  <a:glow rad="101600">
                    <a:schemeClr val="accent5">
                      <a:satMod val="175000"/>
                      <a:alpha val="40000"/>
                    </a:schemeClr>
                  </a:glow>
                  <a:outerShdw blurRad="38100" dist="19050" dir="2700000" algn="tl" rotWithShape="0">
                    <a:schemeClr val="dk1">
                      <a:alpha val="40000"/>
                    </a:schemeClr>
                  </a:outerShdw>
                </a:effectLst>
              </a:rPr>
              <a:t>Монтессори</a:t>
            </a:r>
            <a:endParaRPr lang="ru-RU" dirty="0">
              <a:ln w="0"/>
              <a:effectLst>
                <a:glow rad="101600">
                  <a:schemeClr val="accent5">
                    <a:satMod val="175000"/>
                    <a:alpha val="40000"/>
                  </a:schemeClr>
                </a:glow>
                <a:outerShdw blurRad="38100" dist="19050" dir="2700000" algn="tl" rotWithShape="0">
                  <a:schemeClr val="dk1">
                    <a:alpha val="40000"/>
                  </a:schemeClr>
                </a:outerShdw>
              </a:effectLst>
            </a:endParaRPr>
          </a:p>
        </p:txBody>
      </p:sp>
      <p:sp>
        <p:nvSpPr>
          <p:cNvPr id="3" name="Подзаголовок 2"/>
          <p:cNvSpPr>
            <a:spLocks noGrp="1"/>
          </p:cNvSpPr>
          <p:nvPr>
            <p:ph type="subTitle" idx="1"/>
          </p:nvPr>
        </p:nvSpPr>
        <p:spPr>
          <a:xfrm>
            <a:off x="138545" y="6033511"/>
            <a:ext cx="4862945" cy="824489"/>
          </a:xfrm>
        </p:spPr>
        <p:txBody>
          <a:bodyPr>
            <a:normAutofit lnSpcReduction="10000"/>
          </a:bodyPr>
          <a:lstStyle/>
          <a:p>
            <a:r>
              <a:rPr lang="ru-RU" dirty="0" smtClean="0"/>
              <a:t>Выполнила: студентка группы 40 В </a:t>
            </a:r>
          </a:p>
          <a:p>
            <a:r>
              <a:rPr lang="ru-RU" dirty="0" smtClean="0"/>
              <a:t>Нагиц Дарья Ивановна</a:t>
            </a:r>
            <a:endParaRPr lang="ru-RU" dirty="0"/>
          </a:p>
        </p:txBody>
      </p:sp>
      <p:pic>
        <p:nvPicPr>
          <p:cNvPr id="5" name="Рисунок 4"/>
          <p:cNvPicPr>
            <a:picLocks noChangeAspect="1"/>
          </p:cNvPicPr>
          <p:nvPr/>
        </p:nvPicPr>
        <p:blipFill>
          <a:blip r:embed="rId3"/>
          <a:stretch>
            <a:fillRect/>
          </a:stretch>
        </p:blipFill>
        <p:spPr>
          <a:xfrm>
            <a:off x="277326" y="205272"/>
            <a:ext cx="969348" cy="1182727"/>
          </a:xfrm>
          <a:prstGeom prst="rect">
            <a:avLst/>
          </a:prstGeom>
        </p:spPr>
      </p:pic>
      <p:sp>
        <p:nvSpPr>
          <p:cNvPr id="8" name="TextBox 7"/>
          <p:cNvSpPr txBox="1"/>
          <p:nvPr/>
        </p:nvSpPr>
        <p:spPr>
          <a:xfrm>
            <a:off x="1967227" y="238161"/>
            <a:ext cx="9504219" cy="646331"/>
          </a:xfrm>
          <a:prstGeom prst="rect">
            <a:avLst/>
          </a:prstGeom>
          <a:noFill/>
        </p:spPr>
        <p:txBody>
          <a:bodyPr wrap="square" rtlCol="0">
            <a:spAutoFit/>
          </a:bodyPr>
          <a:lstStyle/>
          <a:p>
            <a:pPr lvl="0" algn="ctr" eaLnBrk="0" fontAlgn="base" hangingPunct="0">
              <a:spcBef>
                <a:spcPct val="0"/>
              </a:spcBef>
              <a:spcAft>
                <a:spcPct val="0"/>
              </a:spcAft>
            </a:pPr>
            <a:r>
              <a:rPr lang="ru-RU" altLang="ru-RU" b="1">
                <a:solidFill>
                  <a:prstClr val="black"/>
                </a:solidFill>
                <a:latin typeface="Arial" panose="020B0604020202020204" pitchFamily="34" charset="0"/>
              </a:rPr>
              <a:t>Государственное профессиональное образовательное учреждение </a:t>
            </a:r>
          </a:p>
          <a:p>
            <a:pPr lvl="0" algn="ctr" eaLnBrk="0" fontAlgn="base" hangingPunct="0">
              <a:spcBef>
                <a:spcPct val="0"/>
              </a:spcBef>
              <a:spcAft>
                <a:spcPct val="0"/>
              </a:spcAft>
            </a:pPr>
            <a:r>
              <a:rPr lang="ru-RU" altLang="ru-RU" b="1">
                <a:solidFill>
                  <a:prstClr val="black"/>
                </a:solidFill>
                <a:latin typeface="Arial" panose="020B0604020202020204" pitchFamily="34" charset="0"/>
              </a:rPr>
              <a:t>«Воркутинский педагогический колледж»</a:t>
            </a:r>
            <a:endParaRPr lang="ru-RU" altLang="ru-RU" b="1" dirty="0">
              <a:solidFill>
                <a:prstClr val="black"/>
              </a:solidFill>
              <a:latin typeface="Arial" panose="020B0604020202020204" pitchFamily="34" charset="0"/>
            </a:endParaRPr>
          </a:p>
        </p:txBody>
      </p:sp>
    </p:spTree>
    <p:extLst>
      <p:ext uri="{BB962C8B-B14F-4D97-AF65-F5344CB8AC3E}">
        <p14:creationId xmlns:p14="http://schemas.microsoft.com/office/powerpoint/2010/main" val="939165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297"/>
            <a:ext cx="12193057" cy="6858594"/>
          </a:xfrm>
          <a:prstGeom prst="rect">
            <a:avLst/>
          </a:prstGeom>
        </p:spPr>
      </p:pic>
      <p:sp>
        <p:nvSpPr>
          <p:cNvPr id="3" name="Прямоугольник 2"/>
          <p:cNvSpPr/>
          <p:nvPr/>
        </p:nvSpPr>
        <p:spPr>
          <a:xfrm>
            <a:off x="374073" y="1983846"/>
            <a:ext cx="4350328" cy="2862322"/>
          </a:xfrm>
          <a:prstGeom prst="rect">
            <a:avLst/>
          </a:prstGeom>
        </p:spPr>
        <p:txBody>
          <a:bodyPr wrap="square">
            <a:spAutoFit/>
          </a:bodyPr>
          <a:lstStyle/>
          <a:p>
            <a:pPr algn="ctr">
              <a:spcBef>
                <a:spcPts val="600"/>
              </a:spcBef>
              <a:spcAft>
                <a:spcPts val="600"/>
              </a:spcAft>
            </a:pPr>
            <a:r>
              <a:rPr lang="ru-RU" sz="2000" dirty="0" smtClean="0">
                <a:latin typeface="Times New Roman" panose="02020603050405020304" pitchFamily="18" charset="0"/>
                <a:cs typeface="Times New Roman" panose="02020603050405020304" pitchFamily="18" charset="0"/>
              </a:rPr>
              <a:t>В методике системы Марии Монтессори выделяют три составные части: ребенок, окружающая среда, «учитель». В центре всей системы стоит ребенок, а вокруг него - специальная среда, в которой он живет и учится самостоятельности. Педагог наблюдает за ребенком и помогает ему, когда это требуется. </a:t>
            </a:r>
            <a:endParaRPr lang="ru-RU" sz="20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a:stretch>
            <a:fillRect/>
          </a:stretch>
        </p:blipFill>
        <p:spPr>
          <a:xfrm>
            <a:off x="5274998" y="1016000"/>
            <a:ext cx="6366933" cy="4775200"/>
          </a:xfrm>
          <a:prstGeom prst="rect">
            <a:avLst/>
          </a:prstGeom>
        </p:spPr>
      </p:pic>
    </p:spTree>
    <p:extLst>
      <p:ext uri="{BB962C8B-B14F-4D97-AF65-F5344CB8AC3E}">
        <p14:creationId xmlns:p14="http://schemas.microsoft.com/office/powerpoint/2010/main" val="3949747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57" y="-38902"/>
            <a:ext cx="12193057" cy="6858594"/>
          </a:xfrm>
          <a:prstGeom prst="rect">
            <a:avLst/>
          </a:prstGeom>
        </p:spPr>
      </p:pic>
      <p:sp>
        <p:nvSpPr>
          <p:cNvPr id="3" name="Прямоугольник 2"/>
          <p:cNvSpPr/>
          <p:nvPr/>
        </p:nvSpPr>
        <p:spPr>
          <a:xfrm>
            <a:off x="2753225" y="251752"/>
            <a:ext cx="6685548" cy="461665"/>
          </a:xfrm>
          <a:prstGeom prst="rect">
            <a:avLst/>
          </a:prstGeom>
        </p:spPr>
        <p:txBody>
          <a:bodyPr wrap="none">
            <a:spAutoFit/>
          </a:bodyPr>
          <a:lstStyle/>
          <a:p>
            <a:r>
              <a:rPr lang="ru-RU" sz="2400" dirty="0" smtClean="0">
                <a:latin typeface="Times New Roman" panose="02020603050405020304" pitchFamily="18" charset="0"/>
                <a:cs typeface="Times New Roman" panose="02020603050405020304" pitchFamily="18" charset="0"/>
              </a:rPr>
              <a:t>Монтессори выделяет пять зон развития ребенка:</a:t>
            </a:r>
            <a:endParaRPr lang="ru-RU" sz="24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8719909" y="3827843"/>
            <a:ext cx="2976789" cy="369332"/>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r>
              <a:rPr lang="ru-RU" dirty="0" smtClean="0">
                <a:latin typeface="Times New Roman" panose="02020603050405020304" pitchFamily="18" charset="0"/>
                <a:cs typeface="Times New Roman" panose="02020603050405020304" pitchFamily="18" charset="0"/>
              </a:rPr>
              <a:t>Зона практической жизни</a:t>
            </a:r>
          </a:p>
        </p:txBody>
      </p:sp>
      <p:sp>
        <p:nvSpPr>
          <p:cNvPr id="5" name="Прямоугольник 4"/>
          <p:cNvSpPr/>
          <p:nvPr/>
        </p:nvSpPr>
        <p:spPr>
          <a:xfrm>
            <a:off x="4890773" y="4012509"/>
            <a:ext cx="2767745" cy="369332"/>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ru-RU" dirty="0" smtClean="0">
                <a:latin typeface="Times New Roman" panose="02020603050405020304" pitchFamily="18" charset="0"/>
                <a:cs typeface="Times New Roman" panose="02020603050405020304" pitchFamily="18" charset="0"/>
              </a:rPr>
              <a:t>Зона сенсорного развития</a:t>
            </a:r>
            <a:endParaRPr lang="ru-RU"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1039164" y="895302"/>
            <a:ext cx="2288062" cy="369332"/>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ru-RU" b="0" i="0" dirty="0" smtClean="0">
                <a:solidFill>
                  <a:srgbClr val="212529"/>
                </a:solidFill>
                <a:effectLst/>
                <a:latin typeface="Times New Roman" panose="02020603050405020304" pitchFamily="18" charset="0"/>
                <a:cs typeface="Times New Roman" panose="02020603050405020304" pitchFamily="18" charset="0"/>
              </a:rPr>
              <a:t>Математическая зона</a:t>
            </a:r>
            <a:endParaRPr lang="ru-RU"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851451" y="3908574"/>
            <a:ext cx="2663486" cy="369332"/>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ru-RU" dirty="0" smtClean="0">
                <a:latin typeface="Times New Roman" panose="02020603050405020304" pitchFamily="18" charset="0"/>
                <a:cs typeface="Times New Roman" panose="02020603050405020304" pitchFamily="18" charset="0"/>
              </a:rPr>
              <a:t>Зона языкового развития</a:t>
            </a:r>
            <a:endParaRPr lang="ru-RU"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4459010" y="913508"/>
            <a:ext cx="5760872" cy="369332"/>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ru-RU" dirty="0" smtClean="0">
                <a:latin typeface="Times New Roman" panose="02020603050405020304" pitchFamily="18" charset="0"/>
                <a:cs typeface="Times New Roman" panose="02020603050405020304" pitchFamily="18" charset="0"/>
              </a:rPr>
              <a:t>Зона естественнонаучного («космического») воспитания</a:t>
            </a:r>
            <a:endParaRPr lang="ru-RU" dirty="0">
              <a:latin typeface="Times New Roman" panose="02020603050405020304" pitchFamily="18" charset="0"/>
              <a:cs typeface="Times New Roman" panose="02020603050405020304" pitchFamily="18" charset="0"/>
            </a:endParaRPr>
          </a:p>
        </p:txBody>
      </p:sp>
      <p:pic>
        <p:nvPicPr>
          <p:cNvPr id="10" name="Рисунок 9"/>
          <p:cNvPicPr>
            <a:picLocks noChangeAspect="1"/>
          </p:cNvPicPr>
          <p:nvPr/>
        </p:nvPicPr>
        <p:blipFill>
          <a:blip r:embed="rId3"/>
          <a:stretch>
            <a:fillRect/>
          </a:stretch>
        </p:blipFill>
        <p:spPr>
          <a:xfrm>
            <a:off x="735395" y="1482931"/>
            <a:ext cx="2895600" cy="2171700"/>
          </a:xfrm>
          <a:prstGeom prst="rect">
            <a:avLst/>
          </a:prstGeom>
        </p:spPr>
      </p:pic>
      <p:pic>
        <p:nvPicPr>
          <p:cNvPr id="11" name="Рисунок 10"/>
          <p:cNvPicPr>
            <a:picLocks noChangeAspect="1"/>
          </p:cNvPicPr>
          <p:nvPr/>
        </p:nvPicPr>
        <p:blipFill>
          <a:blip r:embed="rId4"/>
          <a:stretch>
            <a:fillRect/>
          </a:stretch>
        </p:blipFill>
        <p:spPr>
          <a:xfrm>
            <a:off x="693737" y="4531849"/>
            <a:ext cx="2978915" cy="2038812"/>
          </a:xfrm>
          <a:prstGeom prst="rect">
            <a:avLst/>
          </a:prstGeom>
        </p:spPr>
      </p:pic>
      <p:pic>
        <p:nvPicPr>
          <p:cNvPr id="12" name="Рисунок 11"/>
          <p:cNvPicPr>
            <a:picLocks noChangeAspect="1"/>
          </p:cNvPicPr>
          <p:nvPr/>
        </p:nvPicPr>
        <p:blipFill>
          <a:blip r:embed="rId5"/>
          <a:stretch>
            <a:fillRect/>
          </a:stretch>
        </p:blipFill>
        <p:spPr>
          <a:xfrm>
            <a:off x="4814441" y="4623721"/>
            <a:ext cx="2920410" cy="1946940"/>
          </a:xfrm>
          <a:prstGeom prst="rect">
            <a:avLst/>
          </a:prstGeom>
        </p:spPr>
      </p:pic>
      <p:pic>
        <p:nvPicPr>
          <p:cNvPr id="13" name="Рисунок 12"/>
          <p:cNvPicPr>
            <a:picLocks noChangeAspect="1"/>
          </p:cNvPicPr>
          <p:nvPr/>
        </p:nvPicPr>
        <p:blipFill>
          <a:blip r:embed="rId6"/>
          <a:stretch>
            <a:fillRect/>
          </a:stretch>
        </p:blipFill>
        <p:spPr>
          <a:xfrm>
            <a:off x="8525554" y="4498011"/>
            <a:ext cx="3365500" cy="1978914"/>
          </a:xfrm>
          <a:prstGeom prst="rect">
            <a:avLst/>
          </a:prstGeom>
        </p:spPr>
      </p:pic>
      <p:pic>
        <p:nvPicPr>
          <p:cNvPr id="14" name="Рисунок 13"/>
          <p:cNvPicPr>
            <a:picLocks noChangeAspect="1"/>
          </p:cNvPicPr>
          <p:nvPr/>
        </p:nvPicPr>
        <p:blipFill rotWithShape="1">
          <a:blip r:embed="rId7"/>
          <a:srcRect t="3231" b="50171"/>
          <a:stretch/>
        </p:blipFill>
        <p:spPr>
          <a:xfrm>
            <a:off x="4529480" y="1497186"/>
            <a:ext cx="5690402" cy="2143189"/>
          </a:xfrm>
          <a:prstGeom prst="rect">
            <a:avLst/>
          </a:prstGeom>
        </p:spPr>
      </p:pic>
    </p:spTree>
    <p:extLst>
      <p:ext uri="{BB962C8B-B14F-4D97-AF65-F5344CB8AC3E}">
        <p14:creationId xmlns:p14="http://schemas.microsoft.com/office/powerpoint/2010/main" val="3773234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529" y="-297"/>
            <a:ext cx="12193057" cy="6858594"/>
          </a:xfrm>
          <a:prstGeom prst="rect">
            <a:avLst/>
          </a:prstGeom>
        </p:spPr>
      </p:pic>
      <p:pic>
        <p:nvPicPr>
          <p:cNvPr id="4" name="Рисунок 3"/>
          <p:cNvPicPr>
            <a:picLocks noChangeAspect="1"/>
          </p:cNvPicPr>
          <p:nvPr/>
        </p:nvPicPr>
        <p:blipFill>
          <a:blip r:embed="rId3"/>
          <a:stretch>
            <a:fillRect/>
          </a:stretch>
        </p:blipFill>
        <p:spPr>
          <a:xfrm>
            <a:off x="320040" y="299323"/>
            <a:ext cx="7620000" cy="4286250"/>
          </a:xfrm>
          <a:prstGeom prst="rect">
            <a:avLst/>
          </a:prstGeom>
        </p:spPr>
      </p:pic>
      <p:sp>
        <p:nvSpPr>
          <p:cNvPr id="2" name="Прямоугольник 1"/>
          <p:cNvSpPr/>
          <p:nvPr/>
        </p:nvSpPr>
        <p:spPr>
          <a:xfrm>
            <a:off x="5676900" y="3451860"/>
            <a:ext cx="6096000" cy="3170099"/>
          </a:xfrm>
          <a:prstGeom prst="rect">
            <a:avLst/>
          </a:prstGeom>
          <a:solidFill>
            <a:schemeClr val="bg1"/>
          </a:solidFill>
        </p:spPr>
        <p:txBody>
          <a:bodyPr>
            <a:spAutoFit/>
          </a:bodyPr>
          <a:lstStyle/>
          <a:p>
            <a:pPr algn="ctr"/>
            <a:r>
              <a:rPr lang="ru-RU" sz="2000" dirty="0" smtClean="0">
                <a:latin typeface="Times New Roman" panose="02020603050405020304" pitchFamily="18" charset="0"/>
                <a:cs typeface="Times New Roman" panose="02020603050405020304" pitchFamily="18" charset="0"/>
              </a:rPr>
              <a:t>Метод </a:t>
            </a:r>
            <a:r>
              <a:rPr lang="ru-RU" sz="2000" dirty="0" err="1" smtClean="0">
                <a:latin typeface="Times New Roman" panose="02020603050405020304" pitchFamily="18" charset="0"/>
                <a:cs typeface="Times New Roman" panose="02020603050405020304" pitchFamily="18" charset="0"/>
              </a:rPr>
              <a:t>Монтессори</a:t>
            </a:r>
            <a:r>
              <a:rPr lang="ru-RU" sz="2000" dirty="0" smtClean="0">
                <a:latin typeface="Times New Roman" panose="02020603050405020304" pitchFamily="18" charset="0"/>
                <a:cs typeface="Times New Roman" panose="02020603050405020304" pitchFamily="18" charset="0"/>
              </a:rPr>
              <a:t> основан на наблюдении за ребенком в естественных условиях и принятии его таким, каков он есть. Основной принцип </a:t>
            </a:r>
            <a:r>
              <a:rPr lang="ru-RU" sz="2000" dirty="0" err="1" smtClean="0">
                <a:latin typeface="Times New Roman" panose="02020603050405020304" pitchFamily="18" charset="0"/>
                <a:cs typeface="Times New Roman" panose="02020603050405020304" pitchFamily="18" charset="0"/>
              </a:rPr>
              <a:t>монтессори</a:t>
            </a:r>
            <a:r>
              <a:rPr lang="ru-RU" sz="2000" dirty="0" smtClean="0">
                <a:latin typeface="Times New Roman" panose="02020603050405020304" pitchFamily="18" charset="0"/>
                <a:cs typeface="Times New Roman" panose="02020603050405020304" pitchFamily="18" charset="0"/>
              </a:rPr>
              <a:t>-педагогики: подвигнуть ребенка к самовоспитанию, к самообучению, к саморазвитию. Девиз метода знаком многим: "Помоги мне сделать это самому". В группах </a:t>
            </a:r>
            <a:r>
              <a:rPr lang="ru-RU" sz="2000" dirty="0" err="1" smtClean="0">
                <a:latin typeface="Times New Roman" panose="02020603050405020304" pitchFamily="18" charset="0"/>
                <a:cs typeface="Times New Roman" panose="02020603050405020304" pitchFamily="18" charset="0"/>
              </a:rPr>
              <a:t>Монтессори</a:t>
            </a:r>
            <a:r>
              <a:rPr lang="ru-RU" sz="2000" dirty="0" smtClean="0">
                <a:latin typeface="Times New Roman" panose="02020603050405020304" pitchFamily="18" charset="0"/>
                <a:cs typeface="Times New Roman" panose="02020603050405020304" pitchFamily="18" charset="0"/>
              </a:rPr>
              <a:t> ребенок учится в основном самостоятельно с помощью специально разработанной окружающей среды - </a:t>
            </a:r>
            <a:r>
              <a:rPr lang="ru-RU" sz="2000" dirty="0" err="1" smtClean="0">
                <a:latin typeface="Times New Roman" panose="02020603050405020304" pitchFamily="18" charset="0"/>
                <a:cs typeface="Times New Roman" panose="02020603050405020304" pitchFamily="18" charset="0"/>
              </a:rPr>
              <a:t>Монтессори</a:t>
            </a:r>
            <a:r>
              <a:rPr lang="ru-RU" sz="2000" dirty="0" smtClean="0">
                <a:latin typeface="Times New Roman" panose="02020603050405020304" pitchFamily="18" charset="0"/>
                <a:cs typeface="Times New Roman" panose="02020603050405020304" pitchFamily="18" charset="0"/>
              </a:rPr>
              <a:t>-материалов.</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2747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57" y="0"/>
            <a:ext cx="12193057" cy="6858594"/>
          </a:xfrm>
          <a:prstGeom prst="rect">
            <a:avLst/>
          </a:prstGeom>
        </p:spPr>
      </p:pic>
      <p:sp>
        <p:nvSpPr>
          <p:cNvPr id="4" name="TextBox 3"/>
          <p:cNvSpPr txBox="1"/>
          <p:nvPr/>
        </p:nvSpPr>
        <p:spPr>
          <a:xfrm>
            <a:off x="5357320" y="381506"/>
            <a:ext cx="1844479" cy="461665"/>
          </a:xfrm>
          <a:prstGeom prst="rect">
            <a:avLst/>
          </a:prstGeom>
          <a:noFill/>
        </p:spPr>
        <p:txBody>
          <a:bodyPr wrap="none" rtlCol="0">
            <a:spAutoFit/>
          </a:bodyPr>
          <a:lstStyle/>
          <a:p>
            <a:r>
              <a:rPr lang="ru-RU" sz="2400" dirty="0" smtClean="0">
                <a:latin typeface="Times New Roman" panose="02020603050405020304" pitchFamily="18" charset="0"/>
                <a:cs typeface="Times New Roman" panose="02020603050405020304" pitchFamily="18" charset="0"/>
              </a:rPr>
              <a:t>Дом ребёнка</a:t>
            </a:r>
            <a:endParaRPr lang="ru-RU" sz="24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a:stretch>
            <a:fillRect/>
          </a:stretch>
        </p:blipFill>
        <p:spPr>
          <a:xfrm>
            <a:off x="7201799" y="3147911"/>
            <a:ext cx="4812771" cy="3435115"/>
          </a:xfrm>
          <a:prstGeom prst="rect">
            <a:avLst/>
          </a:prstGeom>
        </p:spPr>
      </p:pic>
      <p:sp>
        <p:nvSpPr>
          <p:cNvPr id="3" name="Прямоугольник 2"/>
          <p:cNvSpPr/>
          <p:nvPr/>
        </p:nvSpPr>
        <p:spPr>
          <a:xfrm>
            <a:off x="292285" y="944094"/>
            <a:ext cx="7874000" cy="3046988"/>
          </a:xfrm>
          <a:prstGeom prst="rect">
            <a:avLst/>
          </a:prstGeom>
          <a:solidFill>
            <a:schemeClr val="bg1"/>
          </a:solidFill>
          <a:ln>
            <a:solidFill>
              <a:schemeClr val="accent1"/>
            </a:solidFill>
          </a:ln>
        </p:spPr>
        <p:txBody>
          <a:bodyPr wrap="square">
            <a:spAutoFit/>
          </a:bodyPr>
          <a:lstStyle/>
          <a:p>
            <a:r>
              <a:rPr lang="ru-RU" sz="1600" dirty="0" smtClean="0">
                <a:latin typeface="Times New Roman" panose="02020603050405020304" pitchFamily="18" charset="0"/>
                <a:cs typeface="Times New Roman" panose="02020603050405020304" pitchFamily="18" charset="0"/>
              </a:rPr>
              <a:t>Итальянский миллионер Эдуард </a:t>
            </a:r>
            <a:r>
              <a:rPr lang="ru-RU" sz="1600" dirty="0" err="1" smtClean="0">
                <a:latin typeface="Times New Roman" panose="02020603050405020304" pitchFamily="18" charset="0"/>
                <a:cs typeface="Times New Roman" panose="02020603050405020304" pitchFamily="18" charset="0"/>
              </a:rPr>
              <a:t>Таламо</a:t>
            </a:r>
            <a:r>
              <a:rPr lang="ru-RU" sz="1600" dirty="0" smtClean="0">
                <a:latin typeface="Times New Roman" panose="02020603050405020304" pitchFamily="18" charset="0"/>
                <a:cs typeface="Times New Roman" panose="02020603050405020304" pitchFamily="18" charset="0"/>
              </a:rPr>
              <a:t>, талантливый инженер, являющийся директором "Общества дешевых квартир" – решил провести социальный эксперимент. По его предложению Марией Монтессори были созданы в 58 специально переделанных этим обществом домах новый тип дошкольных заведений - дневной приют, так называемую школу для детей, которая стала называться "Дом ребенка«.</a:t>
            </a:r>
          </a:p>
          <a:p>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Используя эту своеобразную "экспериментальную площадку" педагог-гуманист была разработана специальная среда, окружающая ребенка, стимулирующая процесс его естественного развития. Дети в "Доме ребенка" находились с 9 ч утра до 16 ч, при этом они перемежали свободную игру - с молитвами, а разнообразные виды познавательной деятельности - с пением. Там все приспосабливалось с целью обучения ребенка к самостоятельности и содействию его разностороннего совершенствования.</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5939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297"/>
            <a:ext cx="12193057" cy="6858594"/>
          </a:xfrm>
          <a:prstGeom prst="rect">
            <a:avLst/>
          </a:prstGeom>
        </p:spPr>
      </p:pic>
      <p:sp>
        <p:nvSpPr>
          <p:cNvPr id="3" name="Прямоугольник 2"/>
          <p:cNvSpPr/>
          <p:nvPr/>
        </p:nvSpPr>
        <p:spPr>
          <a:xfrm>
            <a:off x="673100" y="193120"/>
            <a:ext cx="11023600" cy="3046988"/>
          </a:xfrm>
          <a:prstGeom prst="rect">
            <a:avLst/>
          </a:prstGeom>
          <a:solidFill>
            <a:schemeClr val="bg1"/>
          </a:solidFill>
        </p:spPr>
        <p:txBody>
          <a:bodyPr wrap="square">
            <a:spAutoFit/>
          </a:bodyPr>
          <a:lstStyle/>
          <a:p>
            <a:pPr indent="449580" algn="just"/>
            <a:r>
              <a:rPr lang="ru-RU" sz="1600" b="0" i="0" dirty="0" smtClean="0">
                <a:solidFill>
                  <a:srgbClr val="000000"/>
                </a:solidFill>
                <a:effectLst/>
                <a:latin typeface="Times New Roman" panose="02020603050405020304" pitchFamily="18" charset="0"/>
              </a:rPr>
              <a:t>Основой педагогической системы Марии Монтессори стала  биологическая предпосылка, что любая жизнь это разновидность проявления свободной активности. Развивающиеся дети обладают врожденными потребностями в свободе и самопроизвольном развитии. Руководствуясь этим, она видела суть воспитания не в формирующих воздействиях на ребенка, а в организации среды, которая будет наиболее соответствовать его потребностям. Марией Монтессори требовалось выполнение только  одного условия - предоставить детей самим себе, и не препятствовать им в их выборе, и в их самостоятельной работе. Дисциплина М. Монтессори также трактовалась как активность, которую должен контролировать и регулировать сам ребенок и предполагать действия, которые определяются ими самими, а не налагаются извне педагогом. Смысл метода, разработанного Монтессори, заключался в том, чтобы стимулировать ребенка к самовоспитанию, самообучению, саморазвитию. Задачей воспитателя является помощь в организации его деятельности, в поиске собственного уникального пути, в реализации своей природы.</a:t>
            </a:r>
          </a:p>
          <a:p>
            <a:pPr indent="449580" algn="just"/>
            <a:r>
              <a:rPr lang="ru-RU" sz="1600" b="0" i="0" dirty="0" smtClean="0">
                <a:solidFill>
                  <a:srgbClr val="000000"/>
                </a:solidFill>
                <a:effectLst/>
                <a:latin typeface="Times New Roman" panose="02020603050405020304" pitchFamily="18" charset="0"/>
              </a:rPr>
              <a:t>Монтессори считала, что роль педагога не ограничивается обучением и воспитанием, что он должен направлять самостоятельную деятельность детей. Она всегда использовала термин "руководительница", а не "учитель".</a:t>
            </a:r>
            <a:endParaRPr lang="ru-RU" sz="1600" b="0" i="0" dirty="0">
              <a:solidFill>
                <a:srgbClr val="000000"/>
              </a:solidFill>
              <a:effectLst/>
              <a:latin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3917949" y="3429000"/>
            <a:ext cx="4356100" cy="2904066"/>
          </a:xfrm>
          <a:prstGeom prst="rect">
            <a:avLst/>
          </a:prstGeom>
        </p:spPr>
      </p:pic>
    </p:spTree>
    <p:extLst>
      <p:ext uri="{BB962C8B-B14F-4D97-AF65-F5344CB8AC3E}">
        <p14:creationId xmlns:p14="http://schemas.microsoft.com/office/powerpoint/2010/main" val="3969174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529" y="-297"/>
            <a:ext cx="12193057" cy="6858594"/>
          </a:xfrm>
          <a:prstGeom prst="rect">
            <a:avLst/>
          </a:prstGeom>
        </p:spPr>
      </p:pic>
      <p:sp>
        <p:nvSpPr>
          <p:cNvPr id="2" name="Прямоугольник 1"/>
          <p:cNvSpPr/>
          <p:nvPr/>
        </p:nvSpPr>
        <p:spPr>
          <a:xfrm>
            <a:off x="1973580" y="1105287"/>
            <a:ext cx="8724900" cy="4647426"/>
          </a:xfrm>
          <a:prstGeom prst="rect">
            <a:avLst/>
          </a:prstGeom>
          <a:solidFill>
            <a:schemeClr val="bg1"/>
          </a:solidFill>
        </p:spPr>
        <p:txBody>
          <a:bodyPr wrap="square">
            <a:spAutoFit/>
          </a:bodyPr>
          <a:lstStyle/>
          <a:p>
            <a:pPr algn="ctr"/>
            <a:r>
              <a:rPr lang="ru-RU" sz="3200" dirty="0" smtClean="0">
                <a:solidFill>
                  <a:srgbClr val="FF0000"/>
                </a:solidFill>
                <a:latin typeface="Times New Roman" panose="02020603050405020304" pitchFamily="18" charset="0"/>
                <a:cs typeface="Times New Roman" panose="02020603050405020304" pitchFamily="18" charset="0"/>
              </a:rPr>
              <a:t>Особенности обучения по </a:t>
            </a:r>
            <a:r>
              <a:rPr lang="ru-RU" sz="3200" dirty="0" err="1" smtClean="0">
                <a:solidFill>
                  <a:srgbClr val="FF0000"/>
                </a:solidFill>
                <a:latin typeface="Times New Roman" panose="02020603050405020304" pitchFamily="18" charset="0"/>
                <a:cs typeface="Times New Roman" panose="02020603050405020304" pitchFamily="18" charset="0"/>
              </a:rPr>
              <a:t>Монтессори</a:t>
            </a:r>
            <a:r>
              <a:rPr lang="ru-RU" sz="3200" dirty="0" smtClean="0">
                <a:solidFill>
                  <a:srgbClr val="FF0000"/>
                </a:solidFill>
                <a:latin typeface="Times New Roman" panose="02020603050405020304" pitchFamily="18" charset="0"/>
                <a:cs typeface="Times New Roman" panose="02020603050405020304" pitchFamily="18" charset="0"/>
              </a:rPr>
              <a:t>:</a:t>
            </a:r>
            <a:r>
              <a:rPr lang="ru-RU" sz="2400" dirty="0" smtClean="0">
                <a:solidFill>
                  <a:srgbClr val="FF0000"/>
                </a:solidFill>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использование дидактических материалов, которые позволят ребенку заниматься самостоятельно: изучать, отрабатывать действия, обнаруживать и исправлять ошибки; поощрение свободы ребенка, признание за ним права предаваться тому занятию, которое ему нравится, без ограничений по времени или любых других; коллективное обучение в разновозрастной группе, где младшие перенимают опыт и знания старших, а те, в свою очередь, учатся заботе и ответственности; отсутствие соревнования между детьми и какой-либо системы оценок; побуждающая, поощряющая, содействующая роль воспитателя, но не ограничивающая и не предписывающая.</a:t>
            </a:r>
          </a:p>
        </p:txBody>
      </p:sp>
    </p:spTree>
    <p:extLst>
      <p:ext uri="{BB962C8B-B14F-4D97-AF65-F5344CB8AC3E}">
        <p14:creationId xmlns:p14="http://schemas.microsoft.com/office/powerpoint/2010/main" val="2163455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297"/>
            <a:ext cx="12193057" cy="6858594"/>
          </a:xfrm>
          <a:prstGeom prst="rect">
            <a:avLst/>
          </a:prstGeom>
        </p:spPr>
      </p:pic>
      <p:sp>
        <p:nvSpPr>
          <p:cNvPr id="3" name="Прямоугольник 2"/>
          <p:cNvSpPr/>
          <p:nvPr/>
        </p:nvSpPr>
        <p:spPr>
          <a:xfrm>
            <a:off x="1714499" y="3271589"/>
            <a:ext cx="8763000" cy="3539430"/>
          </a:xfrm>
          <a:prstGeom prst="rect">
            <a:avLst/>
          </a:prstGeom>
        </p:spPr>
        <p:txBody>
          <a:bodyPr wrap="square">
            <a:spAutoFit/>
          </a:bodyPr>
          <a:lstStyle/>
          <a:p>
            <a:r>
              <a:rPr lang="ru-RU" sz="1400" dirty="0" smtClean="0">
                <a:latin typeface="Times New Roman" panose="02020603050405020304" pitchFamily="18" charset="0"/>
                <a:cs typeface="Times New Roman" panose="02020603050405020304" pitchFamily="18" charset="0"/>
              </a:rPr>
              <a:t>Она была убежденным противником классно-урочной системы, поэтому Мария Монтессори категорически изменила вид помещений, в которых проходили занятия детей. Она шутила, что нашла к уже имеющимся двумстам шестидесяти проектам школьных парт двести шестьдесят первый - все их выбросить. В ее "Доме ребенка" предпочтение было отдано легким переносным столикам, маленьким стульям и креслам, таким что даже трехлетнему ребенку можно было их легко переставить в соответствии с  его потребностями. В то же время она начала пользоваться маленькими ковриками, которые детьми расстилались на полу и дети могли лежать или сидеть на них, и заниматься дидактическим материалом.</a:t>
            </a:r>
          </a:p>
          <a:p>
            <a:endParaRPr lang="ru-RU" sz="1400" dirty="0" smtClean="0">
              <a:latin typeface="Times New Roman" panose="02020603050405020304" pitchFamily="18" charset="0"/>
              <a:cs typeface="Times New Roman" panose="02020603050405020304" pitchFamily="18" charset="0"/>
            </a:endParaRPr>
          </a:p>
          <a:p>
            <a:r>
              <a:rPr lang="ru-RU" sz="1400" dirty="0" smtClean="0">
                <a:latin typeface="Times New Roman" panose="02020603050405020304" pitchFamily="18" charset="0"/>
                <a:cs typeface="Times New Roman" panose="02020603050405020304" pitchFamily="18" charset="0"/>
              </a:rPr>
              <a:t>Обширное употребление дидактических средств, которые  были созданы Монтессори, - она называла их материалами - достаточно быстро стало давать поразительные результаты. Постоянно экспериментируя, причем не над детьми, а над материалами, - Мария все больше совершенствовала их. Монтессори-материалы - важнейшие составные элементы предложенного ею метода формирования детей. М. Монтессори продолжала линию Ф. </a:t>
            </a:r>
            <a:r>
              <a:rPr lang="ru-RU" sz="1400" dirty="0" err="1" smtClean="0">
                <a:latin typeface="Times New Roman" panose="02020603050405020304" pitchFamily="18" charset="0"/>
                <a:cs typeface="Times New Roman" panose="02020603050405020304" pitchFamily="18" charset="0"/>
              </a:rPr>
              <a:t>Фребеля</a:t>
            </a:r>
            <a:r>
              <a:rPr lang="ru-RU" sz="1400" dirty="0" smtClean="0">
                <a:latin typeface="Times New Roman" panose="02020603050405020304" pitchFamily="18" charset="0"/>
                <a:cs typeface="Times New Roman" panose="02020603050405020304" pitchFamily="18" charset="0"/>
              </a:rPr>
              <a:t>, И.Г. Песталоцци, и создавала дидактические материалы, которыми, как основной частью так называемой "педагогической среды", была занята значительная часть жизнедеятельности ребенка. Такие материалы служат как важнейшее средство сенсорного развития детей, а оно должно стать ядром обучения ребенка дошкольного и младшего школьного возраста </a:t>
            </a:r>
            <a:endParaRPr lang="ru-RU" sz="14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a:stretch>
            <a:fillRect/>
          </a:stretch>
        </p:blipFill>
        <p:spPr>
          <a:xfrm>
            <a:off x="3098799" y="161143"/>
            <a:ext cx="5842530" cy="3063169"/>
          </a:xfrm>
          <a:prstGeom prst="rect">
            <a:avLst/>
          </a:prstGeom>
        </p:spPr>
      </p:pic>
    </p:spTree>
    <p:extLst>
      <p:ext uri="{BB962C8B-B14F-4D97-AF65-F5344CB8AC3E}">
        <p14:creationId xmlns:p14="http://schemas.microsoft.com/office/powerpoint/2010/main" val="88520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3057" cy="6858594"/>
          </a:xfrm>
          <a:prstGeom prst="rect">
            <a:avLst/>
          </a:prstGeom>
        </p:spPr>
      </p:pic>
      <p:pic>
        <p:nvPicPr>
          <p:cNvPr id="4" name="Рисунок 3"/>
          <p:cNvPicPr>
            <a:picLocks noChangeAspect="1"/>
          </p:cNvPicPr>
          <p:nvPr/>
        </p:nvPicPr>
        <p:blipFill>
          <a:blip r:embed="rId3"/>
          <a:stretch>
            <a:fillRect/>
          </a:stretch>
        </p:blipFill>
        <p:spPr>
          <a:xfrm>
            <a:off x="5435600" y="2079052"/>
            <a:ext cx="6565900" cy="4169347"/>
          </a:xfrm>
          <a:prstGeom prst="rect">
            <a:avLst/>
          </a:prstGeom>
        </p:spPr>
      </p:pic>
      <p:sp>
        <p:nvSpPr>
          <p:cNvPr id="3" name="Прямоугольник 2"/>
          <p:cNvSpPr/>
          <p:nvPr/>
        </p:nvSpPr>
        <p:spPr>
          <a:xfrm>
            <a:off x="528" y="0"/>
            <a:ext cx="6096000" cy="2585323"/>
          </a:xfrm>
          <a:prstGeom prst="rect">
            <a:avLst/>
          </a:prstGeom>
        </p:spPr>
        <p:txBody>
          <a:bodyPr>
            <a:spAutoFit/>
          </a:bodyPr>
          <a:lstStyle/>
          <a:p>
            <a:r>
              <a:rPr lang="ru-RU" dirty="0" smtClean="0">
                <a:latin typeface="Times New Roman" panose="02020603050405020304" pitchFamily="18" charset="0"/>
                <a:cs typeface="Times New Roman" panose="02020603050405020304" pitchFamily="18" charset="0"/>
              </a:rPr>
              <a:t>Классы Монтессори были организованы как разновозрастные, в них занимались дети двух с половиной - шести лет. Дети учились работать по одному или с другими детьми. Такой выбор обычно делался самим ребенком, в соответствии с  "основными правилами" класса и он напоминал остальным детям о том, что правила необходимо соблюдать. Благодаря всему этому ребенок также учился вести себя в обществе различных людей, т. е. приобретал навыки социального поведения.</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9481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297"/>
            <a:ext cx="12193057" cy="6858594"/>
          </a:xfrm>
          <a:prstGeom prst="rect">
            <a:avLst/>
          </a:prstGeom>
        </p:spPr>
      </p:pic>
      <p:sp>
        <p:nvSpPr>
          <p:cNvPr id="3" name="Прямоугольник 2"/>
          <p:cNvSpPr/>
          <p:nvPr/>
        </p:nvSpPr>
        <p:spPr>
          <a:xfrm>
            <a:off x="266700" y="341343"/>
            <a:ext cx="6096000" cy="4524315"/>
          </a:xfrm>
          <a:prstGeom prst="rect">
            <a:avLst/>
          </a:prstGeom>
        </p:spPr>
        <p:txBody>
          <a:bodyPr>
            <a:spAutoFit/>
          </a:bodyPr>
          <a:lstStyle/>
          <a:p>
            <a:r>
              <a:rPr lang="ru-RU" dirty="0" smtClean="0"/>
              <a:t>Поэтому в "Доме ребенка", где для детей предоставлены множество простых и маленьких предметов, разрешающих им действовать серьезно (например, подавать обед, накрывать стол, мыть стаканы и тарелки), дети отыскивают уголок для счастливой жизни; ведь здесь находятся предметы почти священные для них, которые дома всегда были для ребенка под запретом. Ребенок совершенствуется, научается двигаться, при этом не натыкаясь на предметы, переносит их, не разбивает, ест, не пачкаясь, моет руки, и при этом не обливает платье.</a:t>
            </a:r>
          </a:p>
          <a:p>
            <a:endParaRPr lang="ru-RU" dirty="0" smtClean="0"/>
          </a:p>
          <a:p>
            <a:r>
              <a:rPr lang="ru-RU" dirty="0" smtClean="0"/>
              <a:t>Радость, испытываемая детьми в такой школе и простая мысль о том, что их силы направляются не на занятия, при которых уничтожалось много материалов и много детской энергии, стали той причиной, что метод М. Монтессори так широко огромного распространился во всем мире.</a:t>
            </a:r>
            <a:endParaRPr lang="ru-RU" dirty="0"/>
          </a:p>
        </p:txBody>
      </p:sp>
      <p:pic>
        <p:nvPicPr>
          <p:cNvPr id="4" name="Рисунок 3"/>
          <p:cNvPicPr>
            <a:picLocks noChangeAspect="1"/>
          </p:cNvPicPr>
          <p:nvPr/>
        </p:nvPicPr>
        <p:blipFill>
          <a:blip r:embed="rId3"/>
          <a:stretch>
            <a:fillRect/>
          </a:stretch>
        </p:blipFill>
        <p:spPr>
          <a:xfrm>
            <a:off x="6362700" y="2301874"/>
            <a:ext cx="5702300" cy="4276725"/>
          </a:xfrm>
          <a:prstGeom prst="rect">
            <a:avLst/>
          </a:prstGeom>
        </p:spPr>
      </p:pic>
    </p:spTree>
    <p:extLst>
      <p:ext uri="{BB962C8B-B14F-4D97-AF65-F5344CB8AC3E}">
        <p14:creationId xmlns:p14="http://schemas.microsoft.com/office/powerpoint/2010/main" val="1299285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529" y="-297"/>
            <a:ext cx="12193057" cy="6858594"/>
          </a:xfrm>
          <a:prstGeom prst="rect">
            <a:avLst/>
          </a:prstGeom>
        </p:spPr>
      </p:pic>
      <p:sp>
        <p:nvSpPr>
          <p:cNvPr id="2" name="Прямоугольник 1"/>
          <p:cNvSpPr/>
          <p:nvPr/>
        </p:nvSpPr>
        <p:spPr>
          <a:xfrm>
            <a:off x="6095999" y="552440"/>
            <a:ext cx="6096000" cy="3416320"/>
          </a:xfrm>
          <a:prstGeom prst="rect">
            <a:avLst/>
          </a:prstGeom>
        </p:spPr>
        <p:txBody>
          <a:bodyPr>
            <a:spAutoFit/>
          </a:bodyPr>
          <a:lstStyle/>
          <a:p>
            <a:r>
              <a:rPr lang="ru-RU" dirty="0" smtClean="0"/>
              <a:t>Свобода и дисциплина. Дисциплина в свободе - вот великий принцип, который нелегко понять стороннику традиционных школьных методов. Можно ли добиться дисциплины свободных детей в классе? Безусловно, в системе М. Монтессори само понятие дисциплины очень отличается от расхожего понятия ее. Если дисциплина базируется на свободе, то она должна быть активной и деятельной. Обыкновенно мы считаем ребенка дисциплинированным только с того момента, как он становится молчаливым, и неподвижным. Но на самом деле это - уничтоженная личность, а не дисциплинированная.</a:t>
            </a:r>
            <a:endParaRPr lang="ru-RU" dirty="0"/>
          </a:p>
        </p:txBody>
      </p:sp>
      <p:pic>
        <p:nvPicPr>
          <p:cNvPr id="4" name="Рисунок 3"/>
          <p:cNvPicPr>
            <a:picLocks noChangeAspect="1"/>
          </p:cNvPicPr>
          <p:nvPr/>
        </p:nvPicPr>
        <p:blipFill>
          <a:blip r:embed="rId3"/>
          <a:stretch>
            <a:fillRect/>
          </a:stretch>
        </p:blipFill>
        <p:spPr>
          <a:xfrm>
            <a:off x="179388" y="3211496"/>
            <a:ext cx="5523440" cy="3361338"/>
          </a:xfrm>
          <a:prstGeom prst="rect">
            <a:avLst/>
          </a:prstGeom>
        </p:spPr>
      </p:pic>
    </p:spTree>
    <p:extLst>
      <p:ext uri="{BB962C8B-B14F-4D97-AF65-F5344CB8AC3E}">
        <p14:creationId xmlns:p14="http://schemas.microsoft.com/office/powerpoint/2010/main" val="3603655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297"/>
            <a:ext cx="12193057" cy="6858594"/>
          </a:xfrm>
          <a:prstGeom prst="rect">
            <a:avLst/>
          </a:prstGeom>
        </p:spPr>
      </p:pic>
      <p:pic>
        <p:nvPicPr>
          <p:cNvPr id="3" name="Рисунок 2"/>
          <p:cNvPicPr>
            <a:picLocks noChangeAspect="1"/>
          </p:cNvPicPr>
          <p:nvPr/>
        </p:nvPicPr>
        <p:blipFill>
          <a:blip r:embed="rId3"/>
          <a:stretch>
            <a:fillRect/>
          </a:stretch>
        </p:blipFill>
        <p:spPr>
          <a:xfrm>
            <a:off x="576695" y="504035"/>
            <a:ext cx="4383233" cy="5849930"/>
          </a:xfrm>
          <a:prstGeom prst="ellipse">
            <a:avLst/>
          </a:prstGeom>
          <a:ln>
            <a:noFill/>
          </a:ln>
          <a:effectLst>
            <a:softEdge rad="112500"/>
          </a:effectLst>
        </p:spPr>
      </p:pic>
      <p:sp>
        <p:nvSpPr>
          <p:cNvPr id="4" name="Прямоугольник 3"/>
          <p:cNvSpPr/>
          <p:nvPr/>
        </p:nvSpPr>
        <p:spPr>
          <a:xfrm>
            <a:off x="5537152" y="1688620"/>
            <a:ext cx="5971309" cy="4801314"/>
          </a:xfrm>
          <a:prstGeom prst="rect">
            <a:avLst/>
          </a:prstGeom>
          <a:solidFill>
            <a:schemeClr val="bg1"/>
          </a:solidFill>
        </p:spPr>
        <p:txBody>
          <a:bodyPr wrap="square">
            <a:spAutoFit/>
          </a:bodyPr>
          <a:lstStyle/>
          <a:p>
            <a:r>
              <a:rPr lang="ru-RU" b="0" i="0" dirty="0" smtClean="0">
                <a:solidFill>
                  <a:srgbClr val="202122"/>
                </a:solidFill>
                <a:effectLst/>
                <a:latin typeface="Arial" panose="020B0604020202020204" pitchFamily="34" charset="0"/>
              </a:rPr>
              <a:t>(</a:t>
            </a:r>
            <a:r>
              <a:rPr lang="ru-RU" b="0" i="0" u="none" strike="noStrike" dirty="0" smtClean="0">
                <a:solidFill>
                  <a:srgbClr val="0645AD"/>
                </a:solidFill>
                <a:effectLst/>
                <a:latin typeface="Arial" panose="020B0604020202020204" pitchFamily="34" charset="0"/>
                <a:hlinkClick r:id="rId4" tooltip="31 августа"/>
              </a:rPr>
              <a:t>31 августа</a:t>
            </a:r>
            <a:r>
              <a:rPr lang="ru-RU" b="0" i="0" dirty="0" smtClean="0">
                <a:solidFill>
                  <a:srgbClr val="202122"/>
                </a:solidFill>
                <a:effectLst/>
                <a:latin typeface="Arial" panose="020B0604020202020204" pitchFamily="34" charset="0"/>
              </a:rPr>
              <a:t> </a:t>
            </a:r>
            <a:r>
              <a:rPr lang="ru-RU" b="0" i="0" u="none" strike="noStrike" dirty="0" smtClean="0">
                <a:solidFill>
                  <a:srgbClr val="0645AD"/>
                </a:solidFill>
                <a:effectLst/>
                <a:latin typeface="Arial" panose="020B0604020202020204" pitchFamily="34" charset="0"/>
                <a:hlinkClick r:id="rId5" tooltip="1870 год"/>
              </a:rPr>
              <a:t>1870</a:t>
            </a:r>
            <a:r>
              <a:rPr lang="ru-RU" dirty="0" smtClean="0">
                <a:solidFill>
                  <a:srgbClr val="202122"/>
                </a:solidFill>
                <a:latin typeface="Arial" panose="020B0604020202020204" pitchFamily="34" charset="0"/>
              </a:rPr>
              <a:t>-</a:t>
            </a:r>
            <a:r>
              <a:rPr lang="ru-RU" b="0" i="0" u="none" strike="noStrike" dirty="0" smtClean="0">
                <a:solidFill>
                  <a:srgbClr val="0645AD"/>
                </a:solidFill>
                <a:effectLst/>
                <a:latin typeface="Arial" panose="020B0604020202020204" pitchFamily="34" charset="0"/>
                <a:hlinkClick r:id="rId6" tooltip="6 мая"/>
              </a:rPr>
              <a:t>6 мая</a:t>
            </a:r>
            <a:r>
              <a:rPr lang="ru-RU" b="0" i="0" dirty="0" smtClean="0">
                <a:solidFill>
                  <a:srgbClr val="202122"/>
                </a:solidFill>
                <a:effectLst/>
                <a:latin typeface="Arial" panose="020B0604020202020204" pitchFamily="34" charset="0"/>
              </a:rPr>
              <a:t> </a:t>
            </a:r>
            <a:r>
              <a:rPr lang="ru-RU" b="0" i="0" u="none" strike="noStrike" dirty="0" smtClean="0">
                <a:solidFill>
                  <a:srgbClr val="0645AD"/>
                </a:solidFill>
                <a:effectLst/>
                <a:latin typeface="Arial" panose="020B0604020202020204" pitchFamily="34" charset="0"/>
                <a:hlinkClick r:id="rId7" tooltip="1952 год"/>
              </a:rPr>
              <a:t>1952</a:t>
            </a:r>
            <a:r>
              <a:rPr lang="ru-RU" b="0" i="0" dirty="0" smtClean="0">
                <a:solidFill>
                  <a:srgbClr val="202122"/>
                </a:solidFill>
                <a:effectLst/>
                <a:latin typeface="Arial" panose="020B0604020202020204" pitchFamily="34" charset="0"/>
              </a:rPr>
              <a:t>)</a:t>
            </a:r>
          </a:p>
          <a:p>
            <a:r>
              <a:rPr lang="ru-RU" dirty="0" smtClean="0">
                <a:solidFill>
                  <a:srgbClr val="202122"/>
                </a:solidFill>
                <a:latin typeface="Arial" panose="020B0604020202020204" pitchFamily="34" charset="0"/>
              </a:rPr>
              <a:t>-</a:t>
            </a:r>
            <a:r>
              <a:rPr lang="ru-RU" b="0" i="0" dirty="0" smtClean="0">
                <a:solidFill>
                  <a:srgbClr val="202122"/>
                </a:solidFill>
                <a:effectLst/>
                <a:latin typeface="Arial" panose="020B0604020202020204" pitchFamily="34" charset="0"/>
              </a:rPr>
              <a:t>итальянский врач и педагог, наиболее известна своей </a:t>
            </a:r>
            <a:r>
              <a:rPr lang="ru-RU" b="0" i="0" u="none" strike="noStrike" dirty="0" smtClean="0">
                <a:solidFill>
                  <a:srgbClr val="0645AD"/>
                </a:solidFill>
                <a:effectLst/>
                <a:latin typeface="Arial" panose="020B0604020202020204" pitchFamily="34" charset="0"/>
                <a:hlinkClick r:id="rId8" tooltip="Педагогика Монтессори"/>
              </a:rPr>
              <a:t>уникальной педагогической системой</a:t>
            </a:r>
            <a:r>
              <a:rPr lang="ru-RU" b="0" i="0" dirty="0" smtClean="0">
                <a:solidFill>
                  <a:srgbClr val="202122"/>
                </a:solidFill>
                <a:effectLst/>
                <a:latin typeface="Arial" panose="020B0604020202020204" pitchFamily="34" charset="0"/>
              </a:rPr>
              <a:t>, основанной на идее свободного воспитания, которая носит её имя. Её педагогическая система до настоящего времени используется во многих государственных и частных школах по всему миру.</a:t>
            </a:r>
          </a:p>
          <a:p>
            <a:r>
              <a:rPr lang="ru-RU" dirty="0" smtClean="0"/>
              <a:t>Мария Монтессори родилась 31 августа 1870 года в Италии, в маленьком провинциальном городе </a:t>
            </a:r>
            <a:r>
              <a:rPr lang="ru-RU" dirty="0" err="1" smtClean="0"/>
              <a:t>Чиаpавалле.Её</a:t>
            </a:r>
            <a:r>
              <a:rPr lang="ru-RU" dirty="0" smtClean="0"/>
              <a:t> отец, </a:t>
            </a:r>
            <a:r>
              <a:rPr lang="ru-RU" dirty="0" err="1" smtClean="0"/>
              <a:t>Алессандро</a:t>
            </a:r>
            <a:r>
              <a:rPr lang="ru-RU" dirty="0" smtClean="0"/>
              <a:t> Монтессори, был чиновником министерства финансов и работал на местной табачной фабрике. Её мать, </a:t>
            </a:r>
            <a:r>
              <a:rPr lang="ru-RU" dirty="0" err="1" smtClean="0"/>
              <a:t>Рениль</a:t>
            </a:r>
            <a:r>
              <a:rPr lang="ru-RU" dirty="0" smtClean="0"/>
              <a:t> </a:t>
            </a:r>
            <a:r>
              <a:rPr lang="ru-RU" dirty="0" err="1" smtClean="0"/>
              <a:t>Стоппани</a:t>
            </a:r>
            <a:r>
              <a:rPr lang="ru-RU" dirty="0" smtClean="0"/>
              <a:t>, была хорошо образована для того времени и приходилась двоюродной племянницей известному геологу и палеонтологу Антонио </a:t>
            </a:r>
            <a:r>
              <a:rPr lang="ru-RU" dirty="0" err="1" smtClean="0"/>
              <a:t>Стоппани</a:t>
            </a:r>
            <a:r>
              <a:rPr lang="ru-RU" dirty="0" smtClean="0"/>
              <a:t>. Мария была очень близка с матерью и отцом, хотя последний был не согласен с решением дочери получить образование.</a:t>
            </a:r>
            <a:endParaRPr lang="ru-RU" dirty="0"/>
          </a:p>
        </p:txBody>
      </p:sp>
      <p:sp>
        <p:nvSpPr>
          <p:cNvPr id="5" name="TextBox 4"/>
          <p:cNvSpPr txBox="1"/>
          <p:nvPr/>
        </p:nvSpPr>
        <p:spPr>
          <a:xfrm>
            <a:off x="6885709" y="789709"/>
            <a:ext cx="3177216" cy="523220"/>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ru-RU" sz="2800" dirty="0" smtClean="0"/>
              <a:t>Мария Монтессори</a:t>
            </a:r>
            <a:endParaRPr lang="ru-RU" sz="2800" dirty="0"/>
          </a:p>
        </p:txBody>
      </p:sp>
    </p:spTree>
    <p:extLst>
      <p:ext uri="{BB962C8B-B14F-4D97-AF65-F5344CB8AC3E}">
        <p14:creationId xmlns:p14="http://schemas.microsoft.com/office/powerpoint/2010/main" val="1832300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57" y="0"/>
            <a:ext cx="12193057" cy="6858594"/>
          </a:xfrm>
          <a:prstGeom prst="rect">
            <a:avLst/>
          </a:prstGeom>
        </p:spPr>
      </p:pic>
      <p:sp>
        <p:nvSpPr>
          <p:cNvPr id="4" name="Прямоугольник 3"/>
          <p:cNvSpPr/>
          <p:nvPr/>
        </p:nvSpPr>
        <p:spPr>
          <a:xfrm>
            <a:off x="69321" y="536842"/>
            <a:ext cx="12052300" cy="6001643"/>
          </a:xfrm>
          <a:prstGeom prst="rect">
            <a:avLst/>
          </a:prstGeom>
          <a:solidFill>
            <a:schemeClr val="bg1"/>
          </a:solidFill>
        </p:spPr>
        <p:txBody>
          <a:bodyPr wrap="square">
            <a:spAutoFit/>
          </a:bodyPr>
          <a:lstStyle/>
          <a:p>
            <a:r>
              <a:rPr lang="ru-RU" sz="1600" b="1" dirty="0" smtClean="0">
                <a:latin typeface="Times New Roman" panose="02020603050405020304" pitchFamily="18" charset="0"/>
                <a:cs typeface="Times New Roman" panose="02020603050405020304" pitchFamily="18" charset="0"/>
              </a:rPr>
              <a:t>Игры в воде</a:t>
            </a:r>
          </a:p>
          <a:p>
            <a:r>
              <a:rPr lang="ru-RU" sz="1600" dirty="0" smtClean="0">
                <a:latin typeface="Times New Roman" panose="02020603050405020304" pitchFamily="18" charset="0"/>
                <a:cs typeface="Times New Roman" panose="02020603050405020304" pitchFamily="18" charset="0"/>
              </a:rPr>
              <a:t>1. «Мытье </a:t>
            </a:r>
            <a:r>
              <a:rPr lang="ru-RU" sz="1600" dirty="0" err="1" smtClean="0">
                <a:latin typeface="Times New Roman" panose="02020603050405020304" pitchFamily="18" charset="0"/>
                <a:cs typeface="Times New Roman" panose="02020603050405020304" pitchFamily="18" charset="0"/>
              </a:rPr>
              <a:t>посуды».Нужно</a:t>
            </a:r>
            <a:r>
              <a:rPr lang="ru-RU" sz="1600" dirty="0" smtClean="0">
                <a:latin typeface="Times New Roman" panose="02020603050405020304" pitchFamily="18" charset="0"/>
                <a:cs typeface="Times New Roman" panose="02020603050405020304" pitchFamily="18" charset="0"/>
              </a:rPr>
              <a:t>: мыло, губка, посуда. Покажите малышу как это делается и предложите что-нибудь помыть. Когда игра-занятие закончено, следует показать ребенку как все убрать. Только после уборки упражнение считается завершенным.</a:t>
            </a:r>
          </a:p>
          <a:p>
            <a:r>
              <a:rPr lang="ru-RU" sz="1600" dirty="0" smtClean="0">
                <a:latin typeface="Times New Roman" panose="02020603050405020304" pitchFamily="18" charset="0"/>
                <a:cs typeface="Times New Roman" panose="02020603050405020304" pitchFamily="18" charset="0"/>
              </a:rPr>
              <a:t>2. «Взбивание </a:t>
            </a:r>
            <a:r>
              <a:rPr lang="ru-RU" sz="1600" dirty="0" err="1" smtClean="0">
                <a:latin typeface="Times New Roman" panose="02020603050405020304" pitchFamily="18" charset="0"/>
                <a:cs typeface="Times New Roman" panose="02020603050405020304" pitchFamily="18" charset="0"/>
              </a:rPr>
              <a:t>пены».Нужно</a:t>
            </a:r>
            <a:r>
              <a:rPr lang="ru-RU" sz="1600" dirty="0" smtClean="0">
                <a:latin typeface="Times New Roman" panose="02020603050405020304" pitchFamily="18" charset="0"/>
                <a:cs typeface="Times New Roman" panose="02020603050405020304" pitchFamily="18" charset="0"/>
              </a:rPr>
              <a:t>: миска с водой, губка, пипетка, жидкое мыло, ведро. Ребенок приносит и ставит на стол поднос с материалами. Он берет пипетку, набирает немного жидкого мыла и выпускает его в миску с водой. Затем он взбивает мыльную воду до образования пены. Когда работа закончена, ребенок выливает воду в ведро и потом в раковину. Капли с подноса удаляет губкой. Губкой же вытирает мокрую миску. Очень полезное упражнение для развития мускулатуры кисти руки.</a:t>
            </a:r>
          </a:p>
          <a:p>
            <a:r>
              <a:rPr lang="ru-RU" sz="1600" dirty="0" smtClean="0">
                <a:latin typeface="Times New Roman" panose="02020603050405020304" pitchFamily="18" charset="0"/>
                <a:cs typeface="Times New Roman" panose="02020603050405020304" pitchFamily="18" charset="0"/>
              </a:rPr>
              <a:t>3. « Переливание </a:t>
            </a:r>
            <a:r>
              <a:rPr lang="ru-RU" sz="1600" dirty="0" err="1" smtClean="0">
                <a:latin typeface="Times New Roman" panose="02020603050405020304" pitchFamily="18" charset="0"/>
                <a:cs typeface="Times New Roman" panose="02020603050405020304" pitchFamily="18" charset="0"/>
              </a:rPr>
              <a:t>воды».Нужно</a:t>
            </a:r>
            <a:r>
              <a:rPr lang="ru-RU" sz="1600" dirty="0" smtClean="0">
                <a:latin typeface="Times New Roman" panose="02020603050405020304" pitchFamily="18" charset="0"/>
                <a:cs typeface="Times New Roman" panose="02020603050405020304" pitchFamily="18" charset="0"/>
              </a:rPr>
              <a:t>: поднос, лейка, банки разных объемов, мерный стакан, тряпка. Подкрашенную воду льем из лейки в мерный стакан. Затем эта вода выливается в разные сосуды. Через повторение хода действий ребенок узнает, как по-разному распределяется равное количество воды в различных сосудах.</a:t>
            </a:r>
          </a:p>
          <a:p>
            <a:r>
              <a:rPr lang="ru-RU" sz="1600" dirty="0" smtClean="0">
                <a:latin typeface="Times New Roman" panose="02020603050405020304" pitchFamily="18" charset="0"/>
                <a:cs typeface="Times New Roman" panose="02020603050405020304" pitchFamily="18" charset="0"/>
              </a:rPr>
              <a:t>Одновременно обсуждаются вопросы: «Где равные количества воды?», «Где воды больше?»</a:t>
            </a:r>
          </a:p>
          <a:p>
            <a:r>
              <a:rPr lang="ru-RU" sz="1600" dirty="0" smtClean="0">
                <a:latin typeface="Times New Roman" panose="02020603050405020304" pitchFamily="18" charset="0"/>
                <a:cs typeface="Times New Roman" panose="02020603050405020304" pitchFamily="18" charset="0"/>
              </a:rPr>
              <a:t>4. « Игра с водой и </a:t>
            </a:r>
            <a:r>
              <a:rPr lang="ru-RU" sz="1600" dirty="0" err="1" smtClean="0">
                <a:latin typeface="Times New Roman" panose="02020603050405020304" pitchFamily="18" charset="0"/>
                <a:cs typeface="Times New Roman" panose="02020603050405020304" pitchFamily="18" charset="0"/>
              </a:rPr>
              <a:t>губкой».Нужно</a:t>
            </a:r>
            <a:r>
              <a:rPr lang="ru-RU" sz="1600" dirty="0" smtClean="0">
                <a:latin typeface="Times New Roman" panose="02020603050405020304" pitchFamily="18" charset="0"/>
                <a:cs typeface="Times New Roman" panose="02020603050405020304" pitchFamily="18" charset="0"/>
              </a:rPr>
              <a:t>: лейка, две тарелки, поднос, </a:t>
            </a:r>
            <a:r>
              <a:rPr lang="ru-RU" sz="1600" dirty="0" err="1" smtClean="0">
                <a:latin typeface="Times New Roman" panose="02020603050405020304" pitchFamily="18" charset="0"/>
                <a:cs typeface="Times New Roman" panose="02020603050405020304" pitchFamily="18" charset="0"/>
              </a:rPr>
              <a:t>губка.Вы</a:t>
            </a:r>
            <a:r>
              <a:rPr lang="ru-RU" sz="1600" dirty="0" smtClean="0">
                <a:latin typeface="Times New Roman" panose="02020603050405020304" pitchFamily="18" charset="0"/>
                <a:cs typeface="Times New Roman" panose="02020603050405020304" pitchFamily="18" charset="0"/>
              </a:rPr>
              <a:t> наливаете немного воды из лейки в тарелку, а потом при помощи губки , стараетесь перенести воду в другую пустую тарелку. Важно, чтобы вода не капала с губки на поднос, а оказалась целиком отжатой в новую тарелку. Если же несколько капель все же упали на поднос или стол, следует показать малышу как можно легок и приятно вытереть любую лужу. Затем это упражнения выполняет и малыш.</a:t>
            </a:r>
          </a:p>
          <a:p>
            <a:r>
              <a:rPr lang="ru-RU" sz="1600" dirty="0" smtClean="0">
                <a:latin typeface="Times New Roman" panose="02020603050405020304" pitchFamily="18" charset="0"/>
                <a:cs typeface="Times New Roman" panose="02020603050405020304" pitchFamily="18" charset="0"/>
              </a:rPr>
              <a:t>5.  «</a:t>
            </a:r>
            <a:r>
              <a:rPr lang="ru-RU" sz="1600" dirty="0" err="1" smtClean="0">
                <a:latin typeface="Times New Roman" panose="02020603050405020304" pitchFamily="18" charset="0"/>
                <a:cs typeface="Times New Roman" panose="02020603050405020304" pitchFamily="18" charset="0"/>
              </a:rPr>
              <a:t>Аквариум».Нужно</a:t>
            </a:r>
            <a:r>
              <a:rPr lang="ru-RU" sz="1600" dirty="0" smtClean="0">
                <a:latin typeface="Times New Roman" panose="02020603050405020304" pitchFamily="18" charset="0"/>
                <a:cs typeface="Times New Roman" panose="02020603050405020304" pitchFamily="18" charset="0"/>
              </a:rPr>
              <a:t>: тазик с водой, мячики, пуговицы, бусинки, мерная ложка, поварешка. Налейте воду в емкость и с помощью мерной ложки ловите рыбок. Причем вытаскивать нужно, не помогая другой рукой.</a:t>
            </a:r>
          </a:p>
          <a:p>
            <a:r>
              <a:rPr lang="ru-RU" sz="1600" dirty="0" smtClean="0">
                <a:latin typeface="Times New Roman" panose="02020603050405020304" pitchFamily="18" charset="0"/>
                <a:cs typeface="Times New Roman" panose="02020603050405020304" pitchFamily="18" charset="0"/>
              </a:rPr>
              <a:t>6.  «Игра c </a:t>
            </a:r>
            <a:r>
              <a:rPr lang="ru-RU" sz="1600" dirty="0" err="1" smtClean="0">
                <a:latin typeface="Times New Roman" panose="02020603050405020304" pitchFamily="18" charset="0"/>
                <a:cs typeface="Times New Roman" panose="02020603050405020304" pitchFamily="18" charset="0"/>
              </a:rPr>
              <a:t>цветами».Нужно</a:t>
            </a:r>
            <a:r>
              <a:rPr lang="ru-RU" sz="1600" dirty="0" smtClean="0">
                <a:latin typeface="Times New Roman" panose="02020603050405020304" pitchFamily="18" charset="0"/>
                <a:cs typeface="Times New Roman" panose="02020603050405020304" pitchFamily="18" charset="0"/>
              </a:rPr>
              <a:t>: живые цветы, маленькое ведро, совок для мусора, разные вазы и банки, ножницы, лейка, тряпка. Налейте воду из лейки в вазу. Ребенок должен заметить, что цветам в вазе требуется определенное количество воды. Воду, которая перелилась через край, вытирайте тряпкой. Когда ребенок заканчивает упражнение-игру, вы вместе убираете рабочее место.</a:t>
            </a:r>
          </a:p>
          <a:p>
            <a:r>
              <a:rPr lang="ru-RU" sz="1600" dirty="0" smtClean="0">
                <a:latin typeface="Times New Roman" panose="02020603050405020304" pitchFamily="18" charset="0"/>
                <a:cs typeface="Times New Roman" panose="02020603050405020304" pitchFamily="18" charset="0"/>
              </a:rPr>
              <a:t>7.  «Вода принимает </a:t>
            </a:r>
            <a:r>
              <a:rPr lang="ru-RU" sz="1600" dirty="0" err="1" smtClean="0">
                <a:latin typeface="Times New Roman" panose="02020603050405020304" pitchFamily="18" charset="0"/>
                <a:cs typeface="Times New Roman" panose="02020603050405020304" pitchFamily="18" charset="0"/>
              </a:rPr>
              <a:t>форму».Нужно</a:t>
            </a:r>
            <a:r>
              <a:rPr lang="ru-RU" sz="1600" dirty="0" smtClean="0">
                <a:latin typeface="Times New Roman" panose="02020603050405020304" pitchFamily="18" charset="0"/>
                <a:cs typeface="Times New Roman" panose="02020603050405020304" pitchFamily="18" charset="0"/>
              </a:rPr>
              <a:t>: резиновая перчатка, надувной шарик, бокал, колба, целлофановый мешочек. Кувшин с водой. Полотенце. Губка. Ребенок держит в левой руке резиновую перчатку, осторожно заполняет ее водой из кувшина. Он наблюдает, что вода приняла форму перчатки. Затем он выливает воду назад в кувшин и проделывает тот же опыт со всеми емкостями, которые лежат или стоят на подносе. После работы он удаляет лишнюю воду с подноса с помощью губки, а руки вытирает полотенцем.</a:t>
            </a:r>
          </a:p>
        </p:txBody>
      </p:sp>
      <p:sp>
        <p:nvSpPr>
          <p:cNvPr id="5" name="TextBox 4"/>
          <p:cNvSpPr txBox="1"/>
          <p:nvPr/>
        </p:nvSpPr>
        <p:spPr>
          <a:xfrm>
            <a:off x="4648200" y="83755"/>
            <a:ext cx="2682081" cy="369332"/>
          </a:xfrm>
          <a:prstGeom prst="rect">
            <a:avLst/>
          </a:prstGeom>
          <a:noFill/>
        </p:spPr>
        <p:txBody>
          <a:bodyPr wrap="none" rtlCol="0">
            <a:spAutoFit/>
          </a:bodyPr>
          <a:lstStyle/>
          <a:p>
            <a:r>
              <a:rPr lang="ru-RU" dirty="0" smtClean="0"/>
              <a:t>Игры Марии </a:t>
            </a:r>
            <a:r>
              <a:rPr lang="ru-RU" dirty="0" err="1" smtClean="0"/>
              <a:t>Монтессори</a:t>
            </a:r>
            <a:endParaRPr lang="ru-RU" dirty="0"/>
          </a:p>
        </p:txBody>
      </p:sp>
    </p:spTree>
    <p:extLst>
      <p:ext uri="{BB962C8B-B14F-4D97-AF65-F5344CB8AC3E}">
        <p14:creationId xmlns:p14="http://schemas.microsoft.com/office/powerpoint/2010/main" val="2179062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529" y="-297"/>
            <a:ext cx="12193057" cy="6858594"/>
          </a:xfrm>
          <a:prstGeom prst="rect">
            <a:avLst/>
          </a:prstGeom>
        </p:spPr>
      </p:pic>
      <p:sp>
        <p:nvSpPr>
          <p:cNvPr id="2" name="Прямоугольник 1"/>
          <p:cNvSpPr/>
          <p:nvPr/>
        </p:nvSpPr>
        <p:spPr>
          <a:xfrm>
            <a:off x="508000" y="127615"/>
            <a:ext cx="11353800" cy="6278642"/>
          </a:xfrm>
          <a:prstGeom prst="rect">
            <a:avLst/>
          </a:prstGeom>
          <a:solidFill>
            <a:schemeClr val="bg1"/>
          </a:solidFill>
        </p:spPr>
        <p:txBody>
          <a:bodyPr wrap="square">
            <a:spAutoFit/>
          </a:bodyPr>
          <a:lstStyle/>
          <a:p>
            <a:r>
              <a:rPr lang="ru-RU" b="1" dirty="0" smtClean="0"/>
              <a:t> </a:t>
            </a:r>
            <a:r>
              <a:rPr lang="ru-RU" sz="1200" b="1" dirty="0" smtClean="0">
                <a:latin typeface="Times New Roman" panose="02020603050405020304" pitchFamily="18" charset="0"/>
                <a:cs typeface="Times New Roman" panose="02020603050405020304" pitchFamily="18" charset="0"/>
              </a:rPr>
              <a:t>Развитие мелкой моторики</a:t>
            </a:r>
          </a:p>
          <a:p>
            <a:r>
              <a:rPr lang="ru-RU" sz="1200" dirty="0" smtClean="0">
                <a:latin typeface="Times New Roman" panose="02020603050405020304" pitchFamily="18" charset="0"/>
                <a:cs typeface="Times New Roman" panose="02020603050405020304" pitchFamily="18" charset="0"/>
              </a:rPr>
              <a:t>1.  </a:t>
            </a:r>
            <a:r>
              <a:rPr lang="ru-RU" sz="1200" b="1" dirty="0" smtClean="0">
                <a:latin typeface="Times New Roman" panose="02020603050405020304" pitchFamily="18" charset="0"/>
                <a:cs typeface="Times New Roman" panose="02020603050405020304" pitchFamily="18" charset="0"/>
              </a:rPr>
              <a:t>Игры с бисером, бусинками</a:t>
            </a:r>
            <a:r>
              <a:rPr lang="ru-RU" sz="1200" dirty="0" smtClean="0">
                <a:latin typeface="Times New Roman" panose="02020603050405020304" pitchFamily="18" charset="0"/>
                <a:cs typeface="Times New Roman" panose="02020603050405020304" pitchFamily="18" charset="0"/>
              </a:rPr>
              <a:t>. Перемешайте бусинки, бисер. Разложите их по цвету, размеру, форме в разные коробочки. Рекомендуется брать двумя пальцами. Еще интересно и полезно нанизывать бисеринки на нить, делая бусы.</a:t>
            </a:r>
          </a:p>
          <a:p>
            <a:r>
              <a:rPr lang="ru-RU" sz="1200" dirty="0" smtClean="0">
                <a:latin typeface="Times New Roman" panose="02020603050405020304" pitchFamily="18" charset="0"/>
                <a:cs typeface="Times New Roman" panose="02020603050405020304" pitchFamily="18" charset="0"/>
              </a:rPr>
              <a:t>2. </a:t>
            </a:r>
            <a:r>
              <a:rPr lang="ru-RU" sz="1200" b="1" dirty="0" smtClean="0">
                <a:latin typeface="Times New Roman" panose="02020603050405020304" pitchFamily="18" charset="0"/>
                <a:cs typeface="Times New Roman" panose="02020603050405020304" pitchFamily="18" charset="0"/>
              </a:rPr>
              <a:t>Игры с застежками</a:t>
            </a:r>
            <a:r>
              <a:rPr lang="ru-RU" sz="1200" dirty="0" smtClean="0">
                <a:latin typeface="Times New Roman" panose="02020603050405020304" pitchFamily="18" charset="0"/>
                <a:cs typeface="Times New Roman" panose="02020603050405020304" pitchFamily="18" charset="0"/>
              </a:rPr>
              <a:t>. На плотный кусок ткани пришейте большие и маленькие пуговицы, кнопки, шнурок, который вдевается в дырку, шнурок, который можно намотать на крючок, крючки и петли к ним, застежки из ремешков, застежки-»липучки». Чтобы малышу было не скучно, придумайте сюжетную игру (ежику грибочек </a:t>
            </a:r>
            <a:r>
              <a:rPr lang="ru-RU" sz="1200" dirty="0" err="1" smtClean="0">
                <a:latin typeface="Times New Roman" panose="02020603050405020304" pitchFamily="18" charset="0"/>
                <a:cs typeface="Times New Roman" panose="02020603050405020304" pitchFamily="18" charset="0"/>
              </a:rPr>
              <a:t>пришнуровать</a:t>
            </a:r>
            <a:r>
              <a:rPr lang="ru-RU" sz="1200" dirty="0" smtClean="0">
                <a:latin typeface="Times New Roman" panose="02020603050405020304" pitchFamily="18" charset="0"/>
                <a:cs typeface="Times New Roman" panose="02020603050405020304" pitchFamily="18" charset="0"/>
              </a:rPr>
              <a:t> на спинку, чтобы донести домой, зайчика и морковку и скрепляем их между собой либо шнурком, либо пуговицей и петлей, и играем в «покорми зайчика морковкой»).</a:t>
            </a:r>
          </a:p>
          <a:p>
            <a:r>
              <a:rPr lang="ru-RU" sz="1200" dirty="0" smtClean="0">
                <a:latin typeface="Times New Roman" panose="02020603050405020304" pitchFamily="18" charset="0"/>
                <a:cs typeface="Times New Roman" panose="02020603050405020304" pitchFamily="18" charset="0"/>
              </a:rPr>
              <a:t>3. </a:t>
            </a:r>
            <a:r>
              <a:rPr lang="ru-RU" sz="1200" b="1" dirty="0" smtClean="0">
                <a:latin typeface="Times New Roman" panose="02020603050405020304" pitchFamily="18" charset="0"/>
                <a:cs typeface="Times New Roman" panose="02020603050405020304" pitchFamily="18" charset="0"/>
              </a:rPr>
              <a:t>Игры с крышечками. </a:t>
            </a:r>
            <a:r>
              <a:rPr lang="ru-RU" sz="1200" dirty="0" smtClean="0">
                <a:latin typeface="Times New Roman" panose="02020603050405020304" pitchFamily="18" charset="0"/>
                <a:cs typeface="Times New Roman" panose="02020603050405020304" pitchFamily="18" charset="0"/>
              </a:rPr>
              <a:t>Дате малышу несколько разных по форме и величине баночек, бутылочек. Рядом положите крышечки. Пусть малыш попробует подобрать их друг к другу.</a:t>
            </a:r>
          </a:p>
          <a:p>
            <a:r>
              <a:rPr lang="ru-RU" sz="1200" dirty="0" smtClean="0">
                <a:latin typeface="Times New Roman" panose="02020603050405020304" pitchFamily="18" charset="0"/>
                <a:cs typeface="Times New Roman" panose="02020603050405020304" pitchFamily="18" charset="0"/>
              </a:rPr>
              <a:t>4. </a:t>
            </a:r>
            <a:r>
              <a:rPr lang="ru-RU" sz="1200" b="1" dirty="0" smtClean="0">
                <a:latin typeface="Times New Roman" panose="02020603050405020304" pitchFamily="18" charset="0"/>
                <a:cs typeface="Times New Roman" panose="02020603050405020304" pitchFamily="18" charset="0"/>
              </a:rPr>
              <a:t>Волшебное сито. </a:t>
            </a:r>
            <a:r>
              <a:rPr lang="ru-RU" sz="1200" dirty="0" smtClean="0">
                <a:latin typeface="Times New Roman" panose="02020603050405020304" pitchFamily="18" charset="0"/>
                <a:cs typeface="Times New Roman" panose="02020603050405020304" pitchFamily="18" charset="0"/>
              </a:rPr>
              <a:t>Из одной чашки высыпаем рис в сито, из другой манку. Все хорошо перемешиваем. « Как выбрать отсюда все рисовые зернышки? Это трудно сделать даже твоими маленькими и ловкими пальцами. Но тебе поможет сито!» Отделение одной крупы от другой похоже для ребенка на фокус. Объясните, почему так получается, насыпав в сито сначала чистую манку, а потом – рис. Просеянный рис надо пересыпать в приготовленную тарелку. Порадуйтесь вместе с малышом достигнутому результату. Все выполнять медленно, стараясь не рассыпать. Все рассыпанное убрать вместе с малышом.</a:t>
            </a:r>
          </a:p>
          <a:p>
            <a:r>
              <a:rPr lang="ru-RU" sz="1200" dirty="0" smtClean="0">
                <a:latin typeface="Times New Roman" panose="02020603050405020304" pitchFamily="18" charset="0"/>
                <a:cs typeface="Times New Roman" panose="02020603050405020304" pitchFamily="18" charset="0"/>
              </a:rPr>
              <a:t>5. </a:t>
            </a:r>
            <a:r>
              <a:rPr lang="ru-RU" sz="1200" b="1" dirty="0" smtClean="0">
                <a:latin typeface="Times New Roman" panose="02020603050405020304" pitchFamily="18" charset="0"/>
                <a:cs typeface="Times New Roman" panose="02020603050405020304" pitchFamily="18" charset="0"/>
              </a:rPr>
              <a:t>« Готовим». </a:t>
            </a:r>
            <a:r>
              <a:rPr lang="ru-RU" sz="1200" dirty="0" smtClean="0">
                <a:latin typeface="Times New Roman" panose="02020603050405020304" pitchFamily="18" charset="0"/>
                <a:cs typeface="Times New Roman" panose="02020603050405020304" pitchFamily="18" charset="0"/>
              </a:rPr>
              <a:t>Налейте в чашку воду. Приготовьте различный материал – соль, сахар, немного цветного сока, муку, горох. Посмотрите, что станет с материалом в воде – что растворится, а что нет, что окрасит воду, а что нет. Помогите малышу, двигая вначале его рукой. С этим упражнением можно связать много игр: приготовление лекарств, еды и т.п. Чтобы ребенок хорошо освоил действия с ложкой, совмещайте это упражнение с пересыпанием ложкой.</a:t>
            </a:r>
          </a:p>
          <a:p>
            <a:r>
              <a:rPr lang="ru-RU" sz="1200" dirty="0" smtClean="0">
                <a:latin typeface="Times New Roman" panose="02020603050405020304" pitchFamily="18" charset="0"/>
                <a:cs typeface="Times New Roman" panose="02020603050405020304" pitchFamily="18" charset="0"/>
              </a:rPr>
              <a:t>6. </a:t>
            </a:r>
            <a:r>
              <a:rPr lang="ru-RU" sz="1200" b="1" dirty="0" smtClean="0">
                <a:latin typeface="Times New Roman" panose="02020603050405020304" pitchFamily="18" charset="0"/>
                <a:cs typeface="Times New Roman" panose="02020603050405020304" pitchFamily="18" charset="0"/>
              </a:rPr>
              <a:t>Игры с прищепками. </a:t>
            </a:r>
            <a:r>
              <a:rPr lang="ru-RU" sz="1200" dirty="0" smtClean="0">
                <a:latin typeface="Times New Roman" panose="02020603050405020304" pitchFamily="18" charset="0"/>
                <a:cs typeface="Times New Roman" panose="02020603050405020304" pitchFamily="18" charset="0"/>
              </a:rPr>
              <a:t>Прищепки цепляйте на что угодно. Покажите малышу как правильно брать прищепки, как их «открыть», как одеть.</a:t>
            </a:r>
          </a:p>
          <a:p>
            <a:r>
              <a:rPr lang="ru-RU" sz="1200" dirty="0" smtClean="0">
                <a:latin typeface="Times New Roman" panose="02020603050405020304" pitchFamily="18" charset="0"/>
                <a:cs typeface="Times New Roman" panose="02020603050405020304" pitchFamily="18" charset="0"/>
              </a:rPr>
              <a:t>7. </a:t>
            </a:r>
            <a:r>
              <a:rPr lang="ru-RU" sz="1200" b="1" dirty="0" smtClean="0">
                <a:latin typeface="Times New Roman" panose="02020603050405020304" pitchFamily="18" charset="0"/>
                <a:cs typeface="Times New Roman" panose="02020603050405020304" pitchFamily="18" charset="0"/>
              </a:rPr>
              <a:t>Игры с манкой</a:t>
            </a:r>
            <a:r>
              <a:rPr lang="ru-RU" sz="1200" dirty="0" smtClean="0">
                <a:latin typeface="Times New Roman" panose="02020603050405020304" pitchFamily="18" charset="0"/>
                <a:cs typeface="Times New Roman" panose="02020603050405020304" pitchFamily="18" charset="0"/>
              </a:rPr>
              <a:t>. Поставьте перед ребенком поднос. Насыпьте манку. Водите пальчиком или палочкой, изображая буквы, цифры, различные рисунки.</a:t>
            </a:r>
          </a:p>
          <a:p>
            <a:r>
              <a:rPr lang="ru-RU" sz="1200" dirty="0" smtClean="0">
                <a:latin typeface="Times New Roman" panose="02020603050405020304" pitchFamily="18" charset="0"/>
                <a:cs typeface="Times New Roman" panose="02020603050405020304" pitchFamily="18" charset="0"/>
              </a:rPr>
              <a:t>8. </a:t>
            </a:r>
            <a:r>
              <a:rPr lang="ru-RU" sz="1200" b="1" dirty="0" smtClean="0">
                <a:latin typeface="Times New Roman" panose="02020603050405020304" pitchFamily="18" charset="0"/>
                <a:cs typeface="Times New Roman" panose="02020603050405020304" pitchFamily="18" charset="0"/>
              </a:rPr>
              <a:t>Пересыпание. </a:t>
            </a:r>
            <a:r>
              <a:rPr lang="ru-RU" sz="1200" dirty="0" smtClean="0">
                <a:latin typeface="Times New Roman" panose="02020603050405020304" pitchFamily="18" charset="0"/>
                <a:cs typeface="Times New Roman" panose="02020603050405020304" pitchFamily="18" charset="0"/>
              </a:rPr>
              <a:t>Пересыпаем крупу из одной тарелки в другую (щепоткой, пальцами, ложкой).</a:t>
            </a:r>
          </a:p>
          <a:p>
            <a:r>
              <a:rPr lang="ru-RU" sz="1200" dirty="0" smtClean="0">
                <a:latin typeface="Times New Roman" panose="02020603050405020304" pitchFamily="18" charset="0"/>
                <a:cs typeface="Times New Roman" panose="02020603050405020304" pitchFamily="18" charset="0"/>
              </a:rPr>
              <a:t>9. </a:t>
            </a:r>
            <a:r>
              <a:rPr lang="ru-RU" sz="1200" b="1" dirty="0" smtClean="0">
                <a:latin typeface="Times New Roman" panose="02020603050405020304" pitchFamily="18" charset="0"/>
                <a:cs typeface="Times New Roman" panose="02020603050405020304" pitchFamily="18" charset="0"/>
              </a:rPr>
              <a:t>Игры с тестом, пластилином. </a:t>
            </a:r>
            <a:r>
              <a:rPr lang="ru-RU" sz="1200" dirty="0" smtClean="0">
                <a:latin typeface="Times New Roman" panose="02020603050405020304" pitchFamily="18" charset="0"/>
                <a:cs typeface="Times New Roman" panose="02020603050405020304" pitchFamily="18" charset="0"/>
              </a:rPr>
              <a:t>Сделайте колбаски из пластилина, глины или теста и предложите детям порезать их на кусочки, чтобы они затем смогли скатать шарики, а из шариков сделать блинчики при помощи молотка. Покажите детям, как с помощью ножа можно наносить прямые линии на мягком материале, если слегка надавить на него по всей длине.</a:t>
            </a:r>
          </a:p>
          <a:p>
            <a:r>
              <a:rPr lang="ru-RU" sz="1200" b="1" dirty="0" smtClean="0">
                <a:latin typeface="Times New Roman" panose="02020603050405020304" pitchFamily="18" charset="0"/>
                <a:cs typeface="Times New Roman" panose="02020603050405020304" pitchFamily="18" charset="0"/>
              </a:rPr>
              <a:t>                                              Для развития слуха</a:t>
            </a:r>
          </a:p>
          <a:p>
            <a:r>
              <a:rPr lang="ru-RU" sz="1200" dirty="0" smtClean="0">
                <a:latin typeface="Times New Roman" panose="02020603050405020304" pitchFamily="18" charset="0"/>
                <a:cs typeface="Times New Roman" panose="02020603050405020304" pitchFamily="18" charset="0"/>
              </a:rPr>
              <a:t>1. « Шумящие </a:t>
            </a:r>
            <a:r>
              <a:rPr lang="ru-RU" sz="1200" dirty="0" err="1" smtClean="0">
                <a:latin typeface="Times New Roman" panose="02020603050405020304" pitchFamily="18" charset="0"/>
                <a:cs typeface="Times New Roman" panose="02020603050405020304" pitchFamily="18" charset="0"/>
              </a:rPr>
              <a:t>цилиндры».Приготовьте</a:t>
            </a:r>
            <a:r>
              <a:rPr lang="ru-RU" sz="1200" dirty="0" smtClean="0">
                <a:latin typeface="Times New Roman" panose="02020603050405020304" pitchFamily="18" charset="0"/>
                <a:cs typeface="Times New Roman" panose="02020603050405020304" pitchFamily="18" charset="0"/>
              </a:rPr>
              <a:t> красные и синие коробочки, заполненные цилиндрами. Цилиндры наполнены материалами, которые издают разные шумы: от тихого до громкого. Каждой красной коробочке идентична одна синяя. Необходимо путем сравнения подобрать пары.</a:t>
            </a:r>
          </a:p>
          <a:p>
            <a:r>
              <a:rPr lang="ru-RU" sz="1200" dirty="0" smtClean="0">
                <a:latin typeface="Times New Roman" panose="02020603050405020304" pitchFamily="18" charset="0"/>
                <a:cs typeface="Times New Roman" panose="02020603050405020304" pitchFamily="18" charset="0"/>
              </a:rPr>
              <a:t>2. « Что шуршит». За ширмой </a:t>
            </a:r>
            <a:r>
              <a:rPr lang="ru-RU" sz="1200" dirty="0" err="1" smtClean="0">
                <a:latin typeface="Times New Roman" panose="02020603050405020304" pitchFamily="18" charset="0"/>
                <a:cs typeface="Times New Roman" panose="02020603050405020304" pitchFamily="18" charset="0"/>
              </a:rPr>
              <a:t>пошуршите</a:t>
            </a:r>
            <a:r>
              <a:rPr lang="ru-RU" sz="1200" dirty="0" smtClean="0">
                <a:latin typeface="Times New Roman" panose="02020603050405020304" pitchFamily="18" charset="0"/>
                <a:cs typeface="Times New Roman" panose="02020603050405020304" pitchFamily="18" charset="0"/>
              </a:rPr>
              <a:t> газетной бумагой, целлофановым пакетом, постучите два камня друг о друга или деревянными палочками и т.д. Дети отгадывают, что за предметы могут издавать такой звук.</a:t>
            </a:r>
          </a:p>
          <a:p>
            <a:r>
              <a:rPr lang="ru-RU" sz="1200" dirty="0" smtClean="0">
                <a:latin typeface="Times New Roman" panose="02020603050405020304" pitchFamily="18" charset="0"/>
                <a:cs typeface="Times New Roman" panose="02020603050405020304" pitchFamily="18" charset="0"/>
              </a:rPr>
              <a:t>3. « В тишине». В этой игре ребенок учится владеть собой. В тишине дети слушают отдельный шум или звук, на который раньше не обращали внимания: тиканье часов, пение птиц, шум дождя. Упражнения полезны только тогда, когда дети делают их совершенно добровольно. Лучше, если комната немного затемнена. Так дети учатся не только видеть, но и слушать.</a:t>
            </a:r>
          </a:p>
          <a:p>
            <a:r>
              <a:rPr lang="ru-RU" sz="1200" b="1" dirty="0" smtClean="0">
                <a:latin typeface="Times New Roman" panose="02020603050405020304" pitchFamily="18" charset="0"/>
                <a:cs typeface="Times New Roman" panose="02020603050405020304" pitchFamily="18" charset="0"/>
              </a:rPr>
              <a:t>                                    Для развития чувства обоняния</a:t>
            </a:r>
          </a:p>
          <a:p>
            <a:r>
              <a:rPr lang="ru-RU" sz="1200" dirty="0" smtClean="0">
                <a:latin typeface="Times New Roman" panose="02020603050405020304" pitchFamily="18" charset="0"/>
                <a:cs typeface="Times New Roman" panose="02020603050405020304" pitchFamily="18" charset="0"/>
              </a:rPr>
              <a:t>1. « Цилиндры с запахами». Приготовьте две коробочки с пахнущими веществами, внутри которых кофе, чай, укроп, гвоздика, анис, перец и др.). Необходимо научиться нюхать и подбирать пары.</a:t>
            </a:r>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5689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529" y="-297"/>
            <a:ext cx="12193057" cy="6858594"/>
          </a:xfrm>
          <a:prstGeom prst="rect">
            <a:avLst/>
          </a:prstGeom>
        </p:spPr>
      </p:pic>
      <p:sp>
        <p:nvSpPr>
          <p:cNvPr id="4" name="Прямоугольник 3"/>
          <p:cNvSpPr/>
          <p:nvPr/>
        </p:nvSpPr>
        <p:spPr>
          <a:xfrm>
            <a:off x="44449" y="130423"/>
            <a:ext cx="12103100" cy="6216154"/>
          </a:xfrm>
          <a:prstGeom prst="rect">
            <a:avLst/>
          </a:prstGeom>
          <a:solidFill>
            <a:schemeClr val="bg1"/>
          </a:solidFill>
        </p:spPr>
        <p:txBody>
          <a:bodyPr wrap="square">
            <a:spAutoFit/>
          </a:bodyPr>
          <a:lstStyle/>
          <a:p>
            <a:r>
              <a:rPr lang="ru-RU" b="1" dirty="0" smtClean="0"/>
              <a:t>Для развития чувства вкуса</a:t>
            </a:r>
          </a:p>
          <a:p>
            <a:r>
              <a:rPr lang="ru-RU" dirty="0" smtClean="0"/>
              <a:t>1.  «Угадай, что ты съел». Дети пробуют кусочки нарезанных фруктов и овощей и определяют, что они съели.</a:t>
            </a:r>
          </a:p>
          <a:p>
            <a:r>
              <a:rPr lang="ru-RU" b="1" dirty="0" smtClean="0"/>
              <a:t>Для развития тактильных чувств</a:t>
            </a:r>
          </a:p>
          <a:p>
            <a:r>
              <a:rPr lang="ru-RU" dirty="0" smtClean="0"/>
              <a:t>1. « Тактильная дорожка». По кругу на полу насыпают гладкие камушки, песок, кладут полотенце, кусочки меха, деревянные дощечки. Дети, предварительно вымыв ноги, осторожно идут по дорожке под тихую музыку.</a:t>
            </a:r>
          </a:p>
          <a:p>
            <a:r>
              <a:rPr lang="ru-RU" dirty="0" smtClean="0"/>
              <a:t>2. «Фигурки </a:t>
            </a:r>
            <a:r>
              <a:rPr lang="ru-RU" dirty="0" err="1" smtClean="0"/>
              <a:t>Равиццы</a:t>
            </a:r>
            <a:r>
              <a:rPr lang="ru-RU" dirty="0" smtClean="0"/>
              <a:t>». В корзинку складываются деревянные фигурки разной формы (в виде деревьев, грибочков, домиков, кругов и т.д.). Ребенок, не глядя, достает из корзинки фигуру и </a:t>
            </a:r>
            <a:r>
              <a:rPr lang="ru-RU" dirty="0" err="1" smtClean="0"/>
              <a:t>птается</a:t>
            </a:r>
            <a:r>
              <a:rPr lang="ru-RU" dirty="0" smtClean="0"/>
              <a:t> угадать, что это за предмет.</a:t>
            </a:r>
          </a:p>
          <a:p>
            <a:r>
              <a:rPr lang="ru-RU" dirty="0" smtClean="0"/>
              <a:t>3. «Лоскутки». Ребенку предлагается на ощупь с завязанными глазами дать характеристику различным лоскуткам ткани: «Эта мягкая, эта грубая, эта тонкая».</a:t>
            </a:r>
          </a:p>
          <a:p>
            <a:r>
              <a:rPr lang="ru-RU" dirty="0" smtClean="0"/>
              <a:t>4. « Пары шершавых табличек». На дощечки приклеиваются шершавые поверхности с разными зернами. Нужно на ощупь найти парные таблички.</a:t>
            </a:r>
          </a:p>
          <a:p>
            <a:r>
              <a:rPr lang="ru-RU" dirty="0" smtClean="0"/>
              <a:t>5. « Меховые и кожаные таблички». На деревянные дощечки наклеены квадраты кожи и меха разных сортов. Ребенок раскладывает таблички на 2 группы:  меховые и кожаные. А затем составляет пары, отыскивая одинаковые таблички.</a:t>
            </a:r>
          </a:p>
          <a:p>
            <a:r>
              <a:rPr lang="ru-RU" b="1" dirty="0" smtClean="0"/>
              <a:t>Для развития чувства тяжести и равновесия</a:t>
            </a:r>
          </a:p>
          <a:p>
            <a:r>
              <a:rPr lang="ru-RU" dirty="0" smtClean="0"/>
              <a:t>1. « Барические </a:t>
            </a:r>
            <a:r>
              <a:rPr lang="ru-RU" dirty="0" err="1" smtClean="0"/>
              <a:t>таблички».В</a:t>
            </a:r>
            <a:r>
              <a:rPr lang="ru-RU" dirty="0" smtClean="0"/>
              <a:t> коробке лежат 7 табличек одинакового размера, но разных сортов дерева. Надо взвесить таблички на кончиках пальцев и подобрать их по парам.</a:t>
            </a:r>
          </a:p>
          <a:p>
            <a:r>
              <a:rPr lang="ru-RU" dirty="0" smtClean="0"/>
              <a:t>2. «Ходьба по линии» Ребенок ходит по линии так, чтобы на каждом шаге пятка одной ступни касалась носка другой. Важно идти ровно по линии, не пролив воду, не уронив книгу, не погасив свечу.</a:t>
            </a:r>
          </a:p>
          <a:p>
            <a:r>
              <a:rPr lang="ru-RU" b="1" dirty="0" smtClean="0"/>
              <a:t>Бытовые игры</a:t>
            </a:r>
          </a:p>
          <a:p>
            <a:r>
              <a:rPr lang="ru-RU" dirty="0" smtClean="0"/>
              <a:t>1. Подметание пола. Покажите малышу, как правильно заметать к центру. Помогите ему замести мусор в совок.</a:t>
            </a:r>
          </a:p>
          <a:p>
            <a:r>
              <a:rPr lang="ru-RU" dirty="0" smtClean="0"/>
              <a:t>2. Чистка обуви. Для чистки обуви нужно подготовить «грязный» ботинок, небольшую обувную щетку и крем для обуви. После игры ботинки нужно поставить на место. Только после уборки упражнение считается законченным.</a:t>
            </a:r>
            <a:endParaRPr lang="ru-RU" dirty="0"/>
          </a:p>
        </p:txBody>
      </p:sp>
    </p:spTree>
    <p:extLst>
      <p:ext uri="{BB962C8B-B14F-4D97-AF65-F5344CB8AC3E}">
        <p14:creationId xmlns:p14="http://schemas.microsoft.com/office/powerpoint/2010/main" val="781027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stretch>
            <a:fillRect/>
          </a:stretch>
        </p:blipFill>
        <p:spPr>
          <a:xfrm>
            <a:off x="-529" y="-297"/>
            <a:ext cx="12193057" cy="6858594"/>
          </a:xfrm>
          <a:prstGeom prst="rect">
            <a:avLst/>
          </a:prstGeom>
        </p:spPr>
      </p:pic>
      <p:pic>
        <p:nvPicPr>
          <p:cNvPr id="2" name="Рисунок 1"/>
          <p:cNvPicPr>
            <a:picLocks noChangeAspect="1"/>
          </p:cNvPicPr>
          <p:nvPr/>
        </p:nvPicPr>
        <p:blipFill>
          <a:blip r:embed="rId3"/>
          <a:stretch>
            <a:fillRect/>
          </a:stretch>
        </p:blipFill>
        <p:spPr>
          <a:xfrm>
            <a:off x="662940" y="1562100"/>
            <a:ext cx="2362200" cy="2362200"/>
          </a:xfrm>
          <a:prstGeom prst="rect">
            <a:avLst/>
          </a:prstGeom>
        </p:spPr>
      </p:pic>
      <p:pic>
        <p:nvPicPr>
          <p:cNvPr id="3" name="Рисунок 2"/>
          <p:cNvPicPr>
            <a:picLocks noChangeAspect="1"/>
          </p:cNvPicPr>
          <p:nvPr/>
        </p:nvPicPr>
        <p:blipFill>
          <a:blip r:embed="rId4"/>
          <a:stretch>
            <a:fillRect/>
          </a:stretch>
        </p:blipFill>
        <p:spPr>
          <a:xfrm>
            <a:off x="4453890" y="3505199"/>
            <a:ext cx="3067050" cy="2362200"/>
          </a:xfrm>
          <a:prstGeom prst="rect">
            <a:avLst/>
          </a:prstGeom>
        </p:spPr>
      </p:pic>
      <p:pic>
        <p:nvPicPr>
          <p:cNvPr id="4" name="Рисунок 3"/>
          <p:cNvPicPr>
            <a:picLocks noChangeAspect="1"/>
          </p:cNvPicPr>
          <p:nvPr/>
        </p:nvPicPr>
        <p:blipFill>
          <a:blip r:embed="rId5"/>
          <a:stretch>
            <a:fillRect/>
          </a:stretch>
        </p:blipFill>
        <p:spPr>
          <a:xfrm>
            <a:off x="8349615" y="695324"/>
            <a:ext cx="2762250" cy="2362200"/>
          </a:xfrm>
          <a:prstGeom prst="rect">
            <a:avLst/>
          </a:prstGeom>
        </p:spPr>
      </p:pic>
      <p:pic>
        <p:nvPicPr>
          <p:cNvPr id="5" name="Рисунок 4"/>
          <p:cNvPicPr>
            <a:picLocks noChangeAspect="1"/>
          </p:cNvPicPr>
          <p:nvPr/>
        </p:nvPicPr>
        <p:blipFill>
          <a:blip r:embed="rId6"/>
          <a:stretch>
            <a:fillRect/>
          </a:stretch>
        </p:blipFill>
        <p:spPr>
          <a:xfrm>
            <a:off x="8349615" y="3538536"/>
            <a:ext cx="3162300" cy="2295525"/>
          </a:xfrm>
          <a:prstGeom prst="rect">
            <a:avLst/>
          </a:prstGeom>
        </p:spPr>
      </p:pic>
      <p:pic>
        <p:nvPicPr>
          <p:cNvPr id="6" name="Рисунок 5"/>
          <p:cNvPicPr>
            <a:picLocks noChangeAspect="1"/>
          </p:cNvPicPr>
          <p:nvPr/>
        </p:nvPicPr>
        <p:blipFill>
          <a:blip r:embed="rId7"/>
          <a:stretch>
            <a:fillRect/>
          </a:stretch>
        </p:blipFill>
        <p:spPr>
          <a:xfrm>
            <a:off x="4201477" y="695324"/>
            <a:ext cx="2971800" cy="2362200"/>
          </a:xfrm>
          <a:prstGeom prst="rect">
            <a:avLst/>
          </a:prstGeom>
        </p:spPr>
      </p:pic>
      <p:pic>
        <p:nvPicPr>
          <p:cNvPr id="7" name="Рисунок 6"/>
          <p:cNvPicPr>
            <a:picLocks noChangeAspect="1"/>
          </p:cNvPicPr>
          <p:nvPr/>
        </p:nvPicPr>
        <p:blipFill>
          <a:blip r:embed="rId8"/>
          <a:stretch>
            <a:fillRect/>
          </a:stretch>
        </p:blipFill>
        <p:spPr>
          <a:xfrm>
            <a:off x="662940" y="4967287"/>
            <a:ext cx="3162300" cy="1495425"/>
          </a:xfrm>
          <a:prstGeom prst="rect">
            <a:avLst/>
          </a:prstGeom>
        </p:spPr>
      </p:pic>
    </p:spTree>
    <p:extLst>
      <p:ext uri="{BB962C8B-B14F-4D97-AF65-F5344CB8AC3E}">
        <p14:creationId xmlns:p14="http://schemas.microsoft.com/office/powerpoint/2010/main" val="2565999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stretch>
            <a:fillRect/>
          </a:stretch>
        </p:blipFill>
        <p:spPr>
          <a:xfrm>
            <a:off x="-529" y="-297"/>
            <a:ext cx="12193057" cy="6858594"/>
          </a:xfrm>
          <a:prstGeom prst="rect">
            <a:avLst/>
          </a:prstGeom>
        </p:spPr>
      </p:pic>
      <p:pic>
        <p:nvPicPr>
          <p:cNvPr id="2" name="Рисунок 1"/>
          <p:cNvPicPr>
            <a:picLocks noChangeAspect="1"/>
          </p:cNvPicPr>
          <p:nvPr/>
        </p:nvPicPr>
        <p:blipFill>
          <a:blip r:embed="rId3"/>
          <a:stretch>
            <a:fillRect/>
          </a:stretch>
        </p:blipFill>
        <p:spPr>
          <a:xfrm>
            <a:off x="1866900" y="4100510"/>
            <a:ext cx="3162300" cy="2085975"/>
          </a:xfrm>
          <a:prstGeom prst="rect">
            <a:avLst/>
          </a:prstGeom>
        </p:spPr>
      </p:pic>
      <p:pic>
        <p:nvPicPr>
          <p:cNvPr id="3" name="Рисунок 2"/>
          <p:cNvPicPr>
            <a:picLocks noChangeAspect="1"/>
          </p:cNvPicPr>
          <p:nvPr/>
        </p:nvPicPr>
        <p:blipFill>
          <a:blip r:embed="rId4"/>
          <a:stretch>
            <a:fillRect/>
          </a:stretch>
        </p:blipFill>
        <p:spPr>
          <a:xfrm>
            <a:off x="7219949" y="3643311"/>
            <a:ext cx="4572000" cy="3000375"/>
          </a:xfrm>
          <a:prstGeom prst="rect">
            <a:avLst/>
          </a:prstGeom>
        </p:spPr>
      </p:pic>
      <p:pic>
        <p:nvPicPr>
          <p:cNvPr id="4" name="Рисунок 3"/>
          <p:cNvPicPr>
            <a:picLocks noChangeAspect="1"/>
          </p:cNvPicPr>
          <p:nvPr/>
        </p:nvPicPr>
        <p:blipFill>
          <a:blip r:embed="rId5"/>
          <a:stretch>
            <a:fillRect/>
          </a:stretch>
        </p:blipFill>
        <p:spPr>
          <a:xfrm>
            <a:off x="342900" y="595311"/>
            <a:ext cx="3048000" cy="3048000"/>
          </a:xfrm>
          <a:prstGeom prst="rect">
            <a:avLst/>
          </a:prstGeom>
        </p:spPr>
      </p:pic>
      <p:pic>
        <p:nvPicPr>
          <p:cNvPr id="5" name="Рисунок 4"/>
          <p:cNvPicPr>
            <a:picLocks noChangeAspect="1"/>
          </p:cNvPicPr>
          <p:nvPr/>
        </p:nvPicPr>
        <p:blipFill>
          <a:blip r:embed="rId6"/>
          <a:stretch>
            <a:fillRect/>
          </a:stretch>
        </p:blipFill>
        <p:spPr>
          <a:xfrm>
            <a:off x="3856671" y="785335"/>
            <a:ext cx="4067175" cy="3048000"/>
          </a:xfrm>
          <a:prstGeom prst="rect">
            <a:avLst/>
          </a:prstGeom>
        </p:spPr>
      </p:pic>
      <p:pic>
        <p:nvPicPr>
          <p:cNvPr id="6" name="Рисунок 5"/>
          <p:cNvPicPr>
            <a:picLocks noChangeAspect="1"/>
          </p:cNvPicPr>
          <p:nvPr/>
        </p:nvPicPr>
        <p:blipFill>
          <a:blip r:embed="rId7"/>
          <a:stretch>
            <a:fillRect/>
          </a:stretch>
        </p:blipFill>
        <p:spPr>
          <a:xfrm>
            <a:off x="8743949" y="266698"/>
            <a:ext cx="3048000" cy="3048000"/>
          </a:xfrm>
          <a:prstGeom prst="rect">
            <a:avLst/>
          </a:prstGeom>
        </p:spPr>
      </p:pic>
    </p:spTree>
    <p:extLst>
      <p:ext uri="{BB962C8B-B14F-4D97-AF65-F5344CB8AC3E}">
        <p14:creationId xmlns:p14="http://schemas.microsoft.com/office/powerpoint/2010/main" val="1709134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1998" cy="6858000"/>
          </a:xfrm>
          <a:prstGeom prst="rect">
            <a:avLst/>
          </a:prstGeom>
        </p:spPr>
      </p:pic>
    </p:spTree>
    <p:extLst>
      <p:ext uri="{BB962C8B-B14F-4D97-AF65-F5344CB8AC3E}">
        <p14:creationId xmlns:p14="http://schemas.microsoft.com/office/powerpoint/2010/main" val="932488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529" y="-297"/>
            <a:ext cx="12193057" cy="6858594"/>
          </a:xfrm>
          <a:prstGeom prst="rect">
            <a:avLst/>
          </a:prstGeom>
        </p:spPr>
      </p:pic>
      <p:pic>
        <p:nvPicPr>
          <p:cNvPr id="2" name="Рисунок 1"/>
          <p:cNvPicPr>
            <a:picLocks noChangeAspect="1"/>
          </p:cNvPicPr>
          <p:nvPr/>
        </p:nvPicPr>
        <p:blipFill>
          <a:blip r:embed="rId3"/>
          <a:stretch>
            <a:fillRect/>
          </a:stretch>
        </p:blipFill>
        <p:spPr>
          <a:xfrm>
            <a:off x="1847850" y="762000"/>
            <a:ext cx="8496300" cy="5334000"/>
          </a:xfrm>
          <a:prstGeom prst="rect">
            <a:avLst/>
          </a:prstGeom>
        </p:spPr>
      </p:pic>
    </p:spTree>
    <p:extLst>
      <p:ext uri="{BB962C8B-B14F-4D97-AF65-F5344CB8AC3E}">
        <p14:creationId xmlns:p14="http://schemas.microsoft.com/office/powerpoint/2010/main" val="117790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529" y="-297"/>
            <a:ext cx="12193057" cy="6858594"/>
          </a:xfrm>
          <a:prstGeom prst="rect">
            <a:avLst/>
          </a:prstGeom>
        </p:spPr>
      </p:pic>
      <p:pic>
        <p:nvPicPr>
          <p:cNvPr id="2" name="Рисунок 1"/>
          <p:cNvPicPr>
            <a:picLocks noChangeAspect="1"/>
          </p:cNvPicPr>
          <p:nvPr/>
        </p:nvPicPr>
        <p:blipFill rotWithShape="1">
          <a:blip r:embed="rId3"/>
          <a:srcRect l="30100"/>
          <a:stretch/>
        </p:blipFill>
        <p:spPr>
          <a:xfrm>
            <a:off x="769619" y="252412"/>
            <a:ext cx="10652760" cy="6353175"/>
          </a:xfrm>
          <a:prstGeom prst="rect">
            <a:avLst/>
          </a:prstGeom>
        </p:spPr>
      </p:pic>
    </p:spTree>
    <p:extLst>
      <p:ext uri="{BB962C8B-B14F-4D97-AF65-F5344CB8AC3E}">
        <p14:creationId xmlns:p14="http://schemas.microsoft.com/office/powerpoint/2010/main" val="3862631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57" y="0"/>
            <a:ext cx="12193057" cy="6858594"/>
          </a:xfrm>
          <a:prstGeom prst="rect">
            <a:avLst/>
          </a:prstGeom>
        </p:spPr>
      </p:pic>
      <p:sp>
        <p:nvSpPr>
          <p:cNvPr id="3" name="Rectangle 2"/>
          <p:cNvSpPr>
            <a:spLocks noChangeArrowheads="1"/>
          </p:cNvSpPr>
          <p:nvPr/>
        </p:nvSpPr>
        <p:spPr bwMode="auto">
          <a:xfrm>
            <a:off x="360218" y="1338157"/>
            <a:ext cx="5375563" cy="300273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761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ru-RU" altLang="ru-RU" sz="1600" b="0" i="0" u="none" strike="noStrike" cap="none" normalizeH="0" baseline="0" dirty="0" smtClean="0">
                <a:ln>
                  <a:noFill/>
                </a:ln>
                <a:solidFill>
                  <a:srgbClr val="202122"/>
                </a:solidFill>
                <a:effectLst/>
                <a:latin typeface="Times New Roman" panose="02020603050405020304" pitchFamily="18" charset="0"/>
                <a:cs typeface="Times New Roman" panose="02020603050405020304" pitchFamily="18" charset="0"/>
              </a:rPr>
              <a:t>С 1897 года Мария работала в университетской клинике и по долгу службы посещала детские приюты, где наблюдала детей с психическими расстройствами. Эти наблюдения создали хорошую основу для будущих трудов Монтессори. Изучив работы врачей и педагогов XIX века </a:t>
            </a:r>
            <a:r>
              <a:rPr kumimoji="0" lang="ru-RU" altLang="ru-RU" sz="1600" b="0" i="0" u="none" strike="noStrike" cap="none" normalizeH="0" baseline="0" dirty="0" smtClean="0">
                <a:ln>
                  <a:noFill/>
                </a:ln>
                <a:solidFill>
                  <a:srgbClr val="3366BB"/>
                </a:solidFill>
                <a:effectLst/>
                <a:latin typeface="Times New Roman" panose="02020603050405020304" pitchFamily="18" charset="0"/>
                <a:cs typeface="Times New Roman" panose="02020603050405020304" pitchFamily="18" charset="0"/>
                <a:hlinkClick r:id="rId3" tooltip="en:Édouard Séguin"/>
              </a:rPr>
              <a:t>Эдуара Сегина</a:t>
            </a:r>
            <a:r>
              <a:rPr kumimoji="0" lang="ru-RU" altLang="ru-RU" sz="1600" b="0" i="0" u="none" strike="noStrike" cap="none" normalizeH="0" baseline="0" dirty="0" smtClean="0">
                <a:ln>
                  <a:noFill/>
                </a:ln>
                <a:solidFill>
                  <a:srgbClr val="202122"/>
                </a:solidFill>
                <a:effectLst/>
                <a:latin typeface="Times New Roman" panose="02020603050405020304" pitchFamily="18" charset="0"/>
                <a:cs typeface="Times New Roman" panose="02020603050405020304" pitchFamily="18" charset="0"/>
              </a:rPr>
              <a:t>  и </a:t>
            </a:r>
            <a:r>
              <a:rPr kumimoji="0" lang="ru-RU" altLang="ru-RU" sz="1600" b="0" i="0" u="none" strike="noStrike" cap="none" normalizeH="0" baseline="0" dirty="0" smtClean="0">
                <a:ln>
                  <a:noFill/>
                </a:ln>
                <a:solidFill>
                  <a:srgbClr val="0645AD"/>
                </a:solidFill>
                <a:effectLst/>
                <a:latin typeface="Times New Roman" panose="02020603050405020304" pitchFamily="18" charset="0"/>
                <a:cs typeface="Times New Roman" panose="02020603050405020304" pitchFamily="18" charset="0"/>
                <a:hlinkClick r:id="rId4" tooltip="Итар, Жан Марк Гаспар"/>
              </a:rPr>
              <a:t>Жана Итара</a:t>
            </a:r>
            <a:r>
              <a:rPr kumimoji="0" lang="ru-RU" altLang="ru-RU" sz="1600" b="0" i="0" u="none" strike="noStrike" cap="none" normalizeH="0" baseline="0" dirty="0" smtClean="0">
                <a:ln>
                  <a:noFill/>
                </a:ln>
                <a:solidFill>
                  <a:srgbClr val="202122"/>
                </a:solidFill>
                <a:effectLst/>
                <a:latin typeface="Times New Roman" panose="02020603050405020304" pitchFamily="18" charset="0"/>
                <a:cs typeface="Times New Roman" panose="02020603050405020304" pitchFamily="18" charset="0"/>
              </a:rPr>
              <a:t>, Мария прониклась идеями Итара и создала на их основе организованную систему образования детей с ограниченными возможностями. Монтессори была назначена содиректором института.</a:t>
            </a:r>
          </a:p>
          <a:p>
            <a:pPr lvl="0"/>
            <a:r>
              <a:rPr kumimoji="0" lang="ru-RU" altLang="ru-RU" sz="1600" b="0" i="0" u="none" strike="noStrike" cap="none" normalizeH="0" baseline="0" dirty="0" smtClean="0">
                <a:ln>
                  <a:noFill/>
                </a:ln>
                <a:solidFill>
                  <a:srgbClr val="202122"/>
                </a:solidFill>
                <a:effectLst/>
                <a:latin typeface="Times New Roman" panose="02020603050405020304" pitchFamily="18" charset="0"/>
                <a:cs typeface="Times New Roman" panose="02020603050405020304" pitchFamily="18" charset="0"/>
              </a:rPr>
              <a:t>В течение двух лет, проведённых в институте, Монтессори разработала методики, которые позже адаптировала для использования с обычными детьми</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5"/>
          <a:stretch>
            <a:fillRect/>
          </a:stretch>
        </p:blipFill>
        <p:spPr>
          <a:xfrm>
            <a:off x="5950791" y="2220191"/>
            <a:ext cx="6026727" cy="4520045"/>
          </a:xfrm>
          <a:prstGeom prst="rect">
            <a:avLst/>
          </a:prstGeom>
          <a:ln>
            <a:noFill/>
          </a:ln>
          <a:effectLst>
            <a:softEdge rad="112500"/>
          </a:effectLst>
        </p:spPr>
      </p:pic>
      <p:sp>
        <p:nvSpPr>
          <p:cNvPr id="6" name="Прямоугольник 5"/>
          <p:cNvSpPr/>
          <p:nvPr/>
        </p:nvSpPr>
        <p:spPr>
          <a:xfrm>
            <a:off x="1080125" y="417598"/>
            <a:ext cx="10030691" cy="461665"/>
          </a:xfrm>
          <a:prstGeom prst="rect">
            <a:avLst/>
          </a:prstGeom>
        </p:spPr>
        <p:txBody>
          <a:bodyPr wrap="square">
            <a:spAutoFit/>
          </a:bodyPr>
          <a:lstStyle/>
          <a:p>
            <a:pPr algn="ctr"/>
            <a:r>
              <a:rPr lang="ru-RU" sz="2400" b="1" i="0" dirty="0" smtClean="0">
                <a:solidFill>
                  <a:srgbClr val="000000"/>
                </a:solidFill>
                <a:effectLst/>
                <a:latin typeface="Times New Roman" panose="02020603050405020304" pitchFamily="18" charset="0"/>
                <a:cs typeface="Times New Roman" panose="02020603050405020304" pitchFamily="18" charset="0"/>
              </a:rPr>
              <a:t>Работа с умственно отсталыми детьми и Ортофренический институт</a:t>
            </a:r>
            <a:endParaRPr lang="ru-RU" sz="2400" b="1"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0631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297"/>
            <a:ext cx="12193057" cy="6858594"/>
          </a:xfrm>
          <a:prstGeom prst="rect">
            <a:avLst/>
          </a:prstGeom>
        </p:spPr>
      </p:pic>
      <p:pic>
        <p:nvPicPr>
          <p:cNvPr id="5" name="Рисунок 4"/>
          <p:cNvPicPr>
            <a:picLocks noChangeAspect="1"/>
          </p:cNvPicPr>
          <p:nvPr/>
        </p:nvPicPr>
        <p:blipFill rotWithShape="1">
          <a:blip r:embed="rId3"/>
          <a:srcRect l="2831" r="2208" b="6193"/>
          <a:stretch/>
        </p:blipFill>
        <p:spPr>
          <a:xfrm>
            <a:off x="2078182" y="652269"/>
            <a:ext cx="8285019" cy="5997914"/>
          </a:xfrm>
          <a:prstGeom prst="rect">
            <a:avLst/>
          </a:prstGeom>
          <a:ln>
            <a:noFill/>
          </a:ln>
          <a:effectLst>
            <a:softEdge rad="112500"/>
          </a:effectLst>
        </p:spPr>
      </p:pic>
      <p:sp>
        <p:nvSpPr>
          <p:cNvPr id="6" name="TextBox 5"/>
          <p:cNvSpPr txBox="1"/>
          <p:nvPr/>
        </p:nvSpPr>
        <p:spPr>
          <a:xfrm>
            <a:off x="3836064" y="-297"/>
            <a:ext cx="4769254" cy="646331"/>
          </a:xfrm>
          <a:prstGeom prst="rect">
            <a:avLst/>
          </a:prstGeom>
          <a:noFill/>
        </p:spPr>
        <p:txBody>
          <a:bodyPr wrap="none" rtlCol="0">
            <a:spAutoFit/>
          </a:bodyPr>
          <a:lstStyle/>
          <a:p>
            <a:r>
              <a:rPr lang="ru-RU" sz="3600" b="1" dirty="0" smtClean="0">
                <a:latin typeface="Times New Roman" panose="02020603050405020304" pitchFamily="18" charset="0"/>
                <a:cs typeface="Times New Roman" panose="02020603050405020304" pitchFamily="18" charset="0"/>
              </a:rPr>
              <a:t>Римский университет</a:t>
            </a:r>
            <a:endParaRPr lang="ru-RU"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3155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057" y="-594"/>
            <a:ext cx="12193057" cy="6858594"/>
          </a:xfrm>
          <a:prstGeom prst="rect">
            <a:avLst/>
          </a:prstGeom>
        </p:spPr>
      </p:pic>
      <p:sp>
        <p:nvSpPr>
          <p:cNvPr id="2" name="Прямоугольник 1"/>
          <p:cNvSpPr/>
          <p:nvPr/>
        </p:nvSpPr>
        <p:spPr>
          <a:xfrm>
            <a:off x="277092" y="2413040"/>
            <a:ext cx="6096000" cy="2031325"/>
          </a:xfrm>
          <a:prstGeom prst="rect">
            <a:avLst/>
          </a:prstGeom>
        </p:spPr>
        <p:txBody>
          <a:bodyPr>
            <a:spAutoFit/>
          </a:bodyPr>
          <a:lstStyle/>
          <a:p>
            <a:r>
              <a:rPr lang="ru-RU" dirty="0" smtClean="0"/>
              <a:t>В 1909 году курс лекций был опубликован отдельной книгой с названием «Антропологическая педагогика». А в следующем году молниеносно разошлась по миру другая книжка, вышедшая на английском. Она называлась «Метод Монтессори», и ее сразу же перевели на 20 языков мира. Через два года, в 1913 году, ее прочитали в России под названием «Дом ребенка. Метод научной педагогики»..</a:t>
            </a:r>
            <a:endParaRPr lang="ru-RU" dirty="0"/>
          </a:p>
        </p:txBody>
      </p:sp>
      <p:pic>
        <p:nvPicPr>
          <p:cNvPr id="4" name="Рисунок 3"/>
          <p:cNvPicPr>
            <a:picLocks noChangeAspect="1"/>
          </p:cNvPicPr>
          <p:nvPr/>
        </p:nvPicPr>
        <p:blipFill>
          <a:blip r:embed="rId3">
            <a:extLst>
              <a:ext uri="{BEBA8EAE-BF5A-486C-A8C5-ECC9F3942E4B}">
                <a14:imgProps xmlns:a14="http://schemas.microsoft.com/office/drawing/2010/main">
                  <a14:imgLayer r:embed="rId4">
                    <a14:imgEffect>
                      <a14:backgroundRemoval t="1764" b="97531" l="1992" r="97610"/>
                    </a14:imgEffect>
                  </a14:imgLayer>
                </a14:imgProps>
              </a:ext>
            </a:extLst>
          </a:blip>
          <a:stretch>
            <a:fillRect/>
          </a:stretch>
        </p:blipFill>
        <p:spPr>
          <a:xfrm>
            <a:off x="6891771" y="123343"/>
            <a:ext cx="4781550" cy="5400675"/>
          </a:xfrm>
          <a:prstGeom prst="rect">
            <a:avLst/>
          </a:prstGeom>
        </p:spPr>
      </p:pic>
    </p:spTree>
    <p:extLst>
      <p:ext uri="{BB962C8B-B14F-4D97-AF65-F5344CB8AC3E}">
        <p14:creationId xmlns:p14="http://schemas.microsoft.com/office/powerpoint/2010/main" val="1236769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29" y="-297"/>
            <a:ext cx="12193057" cy="6858594"/>
          </a:xfrm>
          <a:prstGeom prst="rect">
            <a:avLst/>
          </a:prstGeom>
        </p:spPr>
      </p:pic>
      <p:pic>
        <p:nvPicPr>
          <p:cNvPr id="3" name="Рисунок 2"/>
          <p:cNvPicPr>
            <a:picLocks noChangeAspect="1"/>
          </p:cNvPicPr>
          <p:nvPr/>
        </p:nvPicPr>
        <p:blipFill rotWithShape="1">
          <a:blip r:embed="rId3"/>
          <a:srcRect l="1818" t="2574" r="1970" b="51089"/>
          <a:stretch/>
        </p:blipFill>
        <p:spPr>
          <a:xfrm>
            <a:off x="1981200" y="3186546"/>
            <a:ext cx="8797636" cy="3241964"/>
          </a:xfrm>
          <a:prstGeom prst="rect">
            <a:avLst/>
          </a:prstGeom>
        </p:spPr>
      </p:pic>
      <p:sp>
        <p:nvSpPr>
          <p:cNvPr id="4" name="Прямоугольник 3"/>
          <p:cNvSpPr/>
          <p:nvPr/>
        </p:nvSpPr>
        <p:spPr>
          <a:xfrm>
            <a:off x="3657599" y="808295"/>
            <a:ext cx="5195456" cy="1569660"/>
          </a:xfrm>
          <a:prstGeom prst="rect">
            <a:avLst/>
          </a:prstGeom>
        </p:spPr>
        <p:txBody>
          <a:bodyPr wrap="square">
            <a:spAutoFit/>
          </a:bodyPr>
          <a:lstStyle/>
          <a:p>
            <a:pPr algn="ctr"/>
            <a:r>
              <a:rPr lang="ru-RU" sz="2400" dirty="0" smtClean="0">
                <a:latin typeface="Times New Roman" panose="02020603050405020304" pitchFamily="18" charset="0"/>
                <a:cs typeface="Times New Roman" panose="02020603050405020304" pitchFamily="18" charset="0"/>
              </a:rPr>
              <a:t>Ее портрет напечатан на итальянских лирах, а имя трижды числилось в списках, поданных на Нобелевскую премию</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0186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594"/>
            <a:ext cx="12193057" cy="6858594"/>
          </a:xfrm>
          <a:prstGeom prst="rect">
            <a:avLst/>
          </a:prstGeom>
        </p:spPr>
      </p:pic>
      <p:sp>
        <p:nvSpPr>
          <p:cNvPr id="3" name="Прямоугольник 2"/>
          <p:cNvSpPr/>
          <p:nvPr/>
        </p:nvSpPr>
        <p:spPr>
          <a:xfrm>
            <a:off x="5043054" y="847913"/>
            <a:ext cx="6096000" cy="2862322"/>
          </a:xfrm>
          <a:prstGeom prst="rect">
            <a:avLst/>
          </a:prstGeom>
          <a:solidFill>
            <a:schemeClr val="bg1"/>
          </a:solidFill>
        </p:spPr>
        <p:txBody>
          <a:bodyPr>
            <a:spAutoFit/>
          </a:bodyPr>
          <a:lstStyle/>
          <a:p>
            <a:r>
              <a:rPr lang="ru-RU" dirty="0" smtClean="0"/>
              <a:t>Работая с детьми, Мария Монтессори постепенно пришла к выводу, что ребенок САМ является творцом своей личности. В нем изначально заложено стремление и энергия к </a:t>
            </a:r>
            <a:r>
              <a:rPr lang="ru-RU" dirty="0" err="1" smtClean="0"/>
              <a:t>САМОразвитию</a:t>
            </a:r>
            <a:r>
              <a:rPr lang="ru-RU" dirty="0" smtClean="0"/>
              <a:t>. Задача взрослого – только помочь ребенку действовать самостоятельно. Для этого необходима специальная среда и подготовленный учитель, уважающий личность ребенка. Мария Монтессори сумела доказать: дети учатся с увлечением, только в условиях свободы выбора и внимательного отношения к их возрастным и индивидуальным способностям.</a:t>
            </a:r>
            <a:endParaRPr lang="ru-RU" dirty="0"/>
          </a:p>
        </p:txBody>
      </p:sp>
      <p:pic>
        <p:nvPicPr>
          <p:cNvPr id="4" name="Рисунок 3"/>
          <p:cNvPicPr>
            <a:picLocks noChangeAspect="1"/>
          </p:cNvPicPr>
          <p:nvPr/>
        </p:nvPicPr>
        <p:blipFill rotWithShape="1">
          <a:blip r:embed="rId3"/>
          <a:srcRect l="10794" r="9502"/>
          <a:stretch/>
        </p:blipFill>
        <p:spPr>
          <a:xfrm>
            <a:off x="526472" y="2757055"/>
            <a:ext cx="3990110" cy="37545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4331517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2676</Words>
  <Application>Microsoft Office PowerPoint</Application>
  <PresentationFormat>Широкоэкранный</PresentationFormat>
  <Paragraphs>79</Paragraphs>
  <Slides>25</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25</vt:i4>
      </vt:variant>
    </vt:vector>
  </HeadingPairs>
  <TitlesOfParts>
    <vt:vector size="30" baseType="lpstr">
      <vt:lpstr>Arial</vt:lpstr>
      <vt:lpstr>Calibri</vt:lpstr>
      <vt:lpstr>Calibri Light</vt:lpstr>
      <vt:lpstr>Times New Roman</vt:lpstr>
      <vt:lpstr>Тема Office</vt:lpstr>
      <vt:lpstr>Монтессори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Монтессори</dc:title>
  <dc:creator>пк</dc:creator>
  <cp:lastModifiedBy>пк</cp:lastModifiedBy>
  <cp:revision>16</cp:revision>
  <dcterms:created xsi:type="dcterms:W3CDTF">2022-03-27T17:16:29Z</dcterms:created>
  <dcterms:modified xsi:type="dcterms:W3CDTF">2022-03-27T20:05:32Z</dcterms:modified>
</cp:coreProperties>
</file>